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76" r:id="rId3"/>
    <p:sldId id="277" r:id="rId4"/>
    <p:sldId id="272" r:id="rId5"/>
    <p:sldId id="257" r:id="rId6"/>
    <p:sldId id="270" r:id="rId7"/>
    <p:sldId id="258" r:id="rId8"/>
    <p:sldId id="273" r:id="rId9"/>
    <p:sldId id="275" r:id="rId10"/>
    <p:sldId id="274" r:id="rId11"/>
    <p:sldId id="259" r:id="rId12"/>
    <p:sldId id="278" r:id="rId13"/>
    <p:sldId id="260" r:id="rId14"/>
    <p:sldId id="281" r:id="rId15"/>
    <p:sldId id="282" r:id="rId16"/>
    <p:sldId id="283" r:id="rId17"/>
    <p:sldId id="284" r:id="rId18"/>
    <p:sldId id="322" r:id="rId19"/>
    <p:sldId id="291" r:id="rId20"/>
    <p:sldId id="289" r:id="rId21"/>
    <p:sldId id="286" r:id="rId22"/>
    <p:sldId id="290" r:id="rId23"/>
    <p:sldId id="287" r:id="rId24"/>
    <p:sldId id="264" r:id="rId25"/>
    <p:sldId id="288" r:id="rId26"/>
    <p:sldId id="292" r:id="rId27"/>
    <p:sldId id="293" r:id="rId28"/>
    <p:sldId id="295" r:id="rId29"/>
    <p:sldId id="294" r:id="rId30"/>
    <p:sldId id="296" r:id="rId31"/>
    <p:sldId id="297" r:id="rId32"/>
    <p:sldId id="320" r:id="rId33"/>
    <p:sldId id="318" r:id="rId34"/>
    <p:sldId id="319" r:id="rId35"/>
    <p:sldId id="299" r:id="rId36"/>
    <p:sldId id="329" r:id="rId37"/>
    <p:sldId id="330" r:id="rId38"/>
    <p:sldId id="285" r:id="rId39"/>
    <p:sldId id="303" r:id="rId40"/>
    <p:sldId id="326" r:id="rId41"/>
    <p:sldId id="307" r:id="rId42"/>
    <p:sldId id="331" r:id="rId43"/>
    <p:sldId id="332" r:id="rId44"/>
    <p:sldId id="323" r:id="rId45"/>
    <p:sldId id="328" r:id="rId46"/>
    <p:sldId id="333" r:id="rId47"/>
    <p:sldId id="327" r:id="rId48"/>
    <p:sldId id="347" r:id="rId49"/>
    <p:sldId id="334" r:id="rId50"/>
    <p:sldId id="335" r:id="rId51"/>
    <p:sldId id="336" r:id="rId52"/>
    <p:sldId id="337" r:id="rId53"/>
    <p:sldId id="338" r:id="rId54"/>
    <p:sldId id="339" r:id="rId55"/>
    <p:sldId id="344" r:id="rId56"/>
    <p:sldId id="341" r:id="rId57"/>
    <p:sldId id="342" r:id="rId58"/>
    <p:sldId id="343" r:id="rId59"/>
    <p:sldId id="345" r:id="rId60"/>
    <p:sldId id="346" r:id="rId61"/>
    <p:sldId id="324" r:id="rId62"/>
    <p:sldId id="304" r:id="rId63"/>
    <p:sldId id="351" r:id="rId64"/>
    <p:sldId id="305" r:id="rId65"/>
    <p:sldId id="352" r:id="rId66"/>
    <p:sldId id="353" r:id="rId67"/>
    <p:sldId id="269" r:id="rId68"/>
    <p:sldId id="310" r:id="rId69"/>
    <p:sldId id="311" r:id="rId70"/>
    <p:sldId id="325" r:id="rId71"/>
    <p:sldId id="348" r:id="rId72"/>
    <p:sldId id="321" r:id="rId73"/>
    <p:sldId id="349" r:id="rId74"/>
    <p:sldId id="279" r:id="rId75"/>
    <p:sldId id="280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86395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9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6F5D-167E-1849-B841-EB0817BB385A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CF8D1-BA82-5045-ACF9-1AA42AD6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0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3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5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6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3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1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7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3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6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5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3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36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23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48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9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0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7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1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8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1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9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44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8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62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6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Standardized developer environments – standardize development tools, platforms, dependencies,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Distributed, especially multi-cloud – containers are highly portable without requiring re-platforming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Micro-services architectures – isolate processes/services, each component of an application; if one service fails, the application can still mostly function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Cross-OS tool usage – download/install/run a Linux tool on Windows or macOS platforms, within a Docker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CF8D1-BA82-5045-ACF9-1AA42AD6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B02FA-DD2D-1844-AE35-8B2EAB0CF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41E4-F420-5145-AAB6-D3DAF620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41E4-F420-5145-AAB6-D3DAF6206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1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wwt.com/hullt/docker-foundations" TargetMode="External"/><Relationship Id="rId5" Type="http://schemas.openxmlformats.org/officeDocument/2006/relationships/hyperlink" Target="https://atc-support.apps.wwtatc.com/vpn_access" TargetMode="External"/><Relationship Id="rId4" Type="http://schemas.openxmlformats.org/officeDocument/2006/relationships/hyperlink" Target="https://www.docker.com/products/docker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py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%28software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s://github.wwt.com/pages/hullt/devnet-quizzes/docker-fundamentals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-level_virtualization" TargetMode="External"/><Relationship Id="rId2" Type="http://schemas.openxmlformats.org/officeDocument/2006/relationships/hyperlink" Target="https://en.wikipedia.org/wiki/Docker_%28software%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veintodocker.com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Introduction To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A little bit of background with plenty of hands-on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9FD58-F0E2-F249-B868-181D32B4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9392"/>
            <a:ext cx="5715000" cy="163896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10" y="3735430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E5736A-9A37-7143-B059-B5843DF87E8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15391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24AD4-DD59-274B-8D4B-4328D09E4A5C}"/>
              </a:ext>
            </a:extLst>
          </p:cNvPr>
          <p:cNvCxnSpPr>
            <a:cxnSpLocks/>
          </p:cNvCxnSpPr>
          <p:nvPr/>
        </p:nvCxnSpPr>
        <p:spPr>
          <a:xfrm>
            <a:off x="1915391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B1B1-B636-274A-9E77-98CB611A0335}"/>
              </a:ext>
            </a:extLst>
          </p:cNvPr>
          <p:cNvCxnSpPr>
            <a:cxnSpLocks/>
          </p:cNvCxnSpPr>
          <p:nvPr/>
        </p:nvCxnSpPr>
        <p:spPr>
          <a:xfrm>
            <a:off x="8312357" y="3429000"/>
            <a:ext cx="1964252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1FDB36-FA0B-1147-9C8B-431878DD1634}"/>
              </a:ext>
            </a:extLst>
          </p:cNvPr>
          <p:cNvCxnSpPr/>
          <p:nvPr/>
        </p:nvCxnSpPr>
        <p:spPr>
          <a:xfrm>
            <a:off x="10278094" y="2814452"/>
            <a:ext cx="0" cy="1235034"/>
          </a:xfrm>
          <a:prstGeom prst="line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5CEEB2-C6AA-4A43-8A45-A12E2CB0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CF8-A735-294A-94D1-C3E5DB8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13A2-487D-CC4E-9B3E-0ECEE589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F5AE3-41EA-B14A-856F-7A3E229DC94F}"/>
              </a:ext>
            </a:extLst>
          </p:cNvPr>
          <p:cNvSpPr/>
          <p:nvPr/>
        </p:nvSpPr>
        <p:spPr>
          <a:xfrm>
            <a:off x="838200" y="2101932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336DC-87A8-AF4C-A5A3-4F58C850EDB1}"/>
              </a:ext>
            </a:extLst>
          </p:cNvPr>
          <p:cNvSpPr/>
          <p:nvPr/>
        </p:nvSpPr>
        <p:spPr>
          <a:xfrm>
            <a:off x="838200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063958-E5A4-EA47-8F4A-7591E0740234}"/>
              </a:ext>
            </a:extLst>
          </p:cNvPr>
          <p:cNvSpPr/>
          <p:nvPr/>
        </p:nvSpPr>
        <p:spPr>
          <a:xfrm>
            <a:off x="9199418" y="2098530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7E1A-E3A2-554D-929C-FBBD510AF418}"/>
              </a:ext>
            </a:extLst>
          </p:cNvPr>
          <p:cNvSpPr/>
          <p:nvPr/>
        </p:nvSpPr>
        <p:spPr>
          <a:xfrm>
            <a:off x="9203438" y="4049486"/>
            <a:ext cx="2154382" cy="712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volumes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CF6A8-3753-364D-BABA-52ECD7693A7B}"/>
              </a:ext>
            </a:extLst>
          </p:cNvPr>
          <p:cNvSpPr txBox="1"/>
          <p:nvPr/>
        </p:nvSpPr>
        <p:spPr>
          <a:xfrm>
            <a:off x="8740873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EA2BE-20AA-5B4A-A0A8-542B108C9586}"/>
              </a:ext>
            </a:extLst>
          </p:cNvPr>
          <p:cNvSpPr txBox="1"/>
          <p:nvPr/>
        </p:nvSpPr>
        <p:spPr>
          <a:xfrm>
            <a:off x="2483499" y="3100366"/>
            <a:ext cx="102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8CFA4-0A6C-7943-9E09-08CF0BB3CD6B}"/>
              </a:ext>
            </a:extLst>
          </p:cNvPr>
          <p:cNvGrpSpPr/>
          <p:nvPr/>
        </p:nvGrpSpPr>
        <p:grpSpPr>
          <a:xfrm>
            <a:off x="3605150" y="1810989"/>
            <a:ext cx="4975761" cy="4975761"/>
            <a:chOff x="3605150" y="1810989"/>
            <a:chExt cx="4975761" cy="49757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74CEDD-AC87-6846-90B3-B8563EA71F39}"/>
                </a:ext>
              </a:extLst>
            </p:cNvPr>
            <p:cNvSpPr/>
            <p:nvPr/>
          </p:nvSpPr>
          <p:spPr>
            <a:xfrm>
              <a:off x="3605150" y="1810989"/>
              <a:ext cx="4975761" cy="497576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8B5E-2C59-C643-B0E0-1B73468F6F2A}"/>
                </a:ext>
              </a:extLst>
            </p:cNvPr>
            <p:cNvSpPr txBox="1"/>
            <p:nvPr/>
          </p:nvSpPr>
          <p:spPr>
            <a:xfrm>
              <a:off x="5259656" y="1882576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Client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BAB94-F03B-C443-9473-7178D387AA94}"/>
                </a:ext>
              </a:extLst>
            </p:cNvPr>
            <p:cNvSpPr txBox="1"/>
            <p:nvPr/>
          </p:nvSpPr>
          <p:spPr>
            <a:xfrm>
              <a:off x="5256685" y="2186064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</a:t>
              </a:r>
              <a:r>
                <a:rPr lang="en-US" sz="2400" dirty="0"/>
                <a:t> CLI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D1948-46B8-A445-9F37-2F5AD2441120}"/>
              </a:ext>
            </a:extLst>
          </p:cNvPr>
          <p:cNvGrpSpPr/>
          <p:nvPr/>
        </p:nvGrpSpPr>
        <p:grpSpPr>
          <a:xfrm>
            <a:off x="4003221" y="2814452"/>
            <a:ext cx="4185557" cy="3972298"/>
            <a:chOff x="4003221" y="2814452"/>
            <a:chExt cx="4185557" cy="3972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4999-D526-814B-8F18-0980DE510AA2}"/>
                </a:ext>
              </a:extLst>
            </p:cNvPr>
            <p:cNvSpPr/>
            <p:nvPr/>
          </p:nvSpPr>
          <p:spPr>
            <a:xfrm>
              <a:off x="4003221" y="2814452"/>
              <a:ext cx="4185557" cy="39722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8B9F4-FA5B-8042-A77D-449744AC4EDC}"/>
                </a:ext>
              </a:extLst>
            </p:cNvPr>
            <p:cNvSpPr txBox="1"/>
            <p:nvPr/>
          </p:nvSpPr>
          <p:spPr>
            <a:xfrm>
              <a:off x="5256685" y="3116871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4830A5-CA47-9048-89CA-8533705B7972}"/>
              </a:ext>
            </a:extLst>
          </p:cNvPr>
          <p:cNvGrpSpPr/>
          <p:nvPr/>
        </p:nvGrpSpPr>
        <p:grpSpPr>
          <a:xfrm>
            <a:off x="4566679" y="3742706"/>
            <a:ext cx="3052701" cy="3044044"/>
            <a:chOff x="4566679" y="3742706"/>
            <a:chExt cx="3052701" cy="304404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40E1FA-A78C-1D49-B27F-3473B8743AC1}"/>
                </a:ext>
              </a:extLst>
            </p:cNvPr>
            <p:cNvSpPr/>
            <p:nvPr/>
          </p:nvSpPr>
          <p:spPr>
            <a:xfrm>
              <a:off x="4566679" y="3742706"/>
              <a:ext cx="3052701" cy="304404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0B004-0BA2-BC41-8D81-2FB8ACF50918}"/>
                </a:ext>
              </a:extLst>
            </p:cNvPr>
            <p:cNvSpPr txBox="1"/>
            <p:nvPr/>
          </p:nvSpPr>
          <p:spPr>
            <a:xfrm>
              <a:off x="5259656" y="3889502"/>
              <a:ext cx="16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E213AB-B80F-C845-8795-C48ADD8EA9F1}"/>
                </a:ext>
              </a:extLst>
            </p:cNvPr>
            <p:cNvSpPr txBox="1"/>
            <p:nvPr/>
          </p:nvSpPr>
          <p:spPr>
            <a:xfrm>
              <a:off x="5185497" y="4302191"/>
              <a:ext cx="1821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dale Mono" panose="020B0509000000000004" pitchFamily="49" charset="0"/>
                </a:rPr>
                <a:t>docker daemon</a:t>
              </a:r>
              <a:endParaRPr lang="en-US" sz="2400" dirty="0"/>
            </a:p>
          </p:txBody>
        </p:sp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F4C69137-B339-BC42-AB62-A4D89597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581999"/>
              <a:ext cx="21336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5F7A-9454-8147-95DD-6631EE72A0C3}"/>
              </a:ext>
            </a:extLst>
          </p:cNvPr>
          <p:cNvGrpSpPr/>
          <p:nvPr/>
        </p:nvGrpSpPr>
        <p:grpSpPr>
          <a:xfrm>
            <a:off x="4320868" y="1544493"/>
            <a:ext cx="3658318" cy="4187299"/>
            <a:chOff x="4320868" y="1544493"/>
            <a:chExt cx="3658318" cy="41872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6EFD58-D78B-8943-BE7F-116FCB4BB4F5}"/>
                </a:ext>
              </a:extLst>
            </p:cNvPr>
            <p:cNvGrpSpPr/>
            <p:nvPr/>
          </p:nvGrpSpPr>
          <p:grpSpPr>
            <a:xfrm>
              <a:off x="4320868" y="1544493"/>
              <a:ext cx="3658318" cy="4187299"/>
              <a:chOff x="4320868" y="1544493"/>
              <a:chExt cx="3658318" cy="41872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83C59EE-7E98-874D-983F-2962A3CEDDEE}"/>
                  </a:ext>
                </a:extLst>
              </p:cNvPr>
              <p:cNvGrpSpPr/>
              <p:nvPr/>
            </p:nvGrpSpPr>
            <p:grpSpPr>
              <a:xfrm>
                <a:off x="4320868" y="1544493"/>
                <a:ext cx="3658318" cy="4187299"/>
                <a:chOff x="4320868" y="1544493"/>
                <a:chExt cx="3658318" cy="4187299"/>
              </a:xfrm>
            </p:grpSpPr>
            <p:pic>
              <p:nvPicPr>
                <p:cNvPr id="16" name="Picture 1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BCBCE6E8-14E1-E04F-B539-F4E32882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0868" y="1544493"/>
                  <a:ext cx="3658318" cy="4187299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E6FD47-08DA-4147-9F3D-A53B5C1D96DB}"/>
                    </a:ext>
                  </a:extLst>
                </p:cNvPr>
                <p:cNvSpPr/>
                <p:nvPr/>
              </p:nvSpPr>
              <p:spPr>
                <a:xfrm>
                  <a:off x="6739982" y="3005684"/>
                  <a:ext cx="593078" cy="61079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D3176-920B-D141-BAAB-A79698101254}"/>
                  </a:ext>
                </a:extLst>
              </p:cNvPr>
              <p:cNvSpPr/>
              <p:nvPr/>
            </p:nvSpPr>
            <p:spPr>
              <a:xfrm>
                <a:off x="6709986" y="3823692"/>
                <a:ext cx="683795" cy="629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43F5CD-0C7B-5B4F-9313-B39E77827197}"/>
                </a:ext>
              </a:extLst>
            </p:cNvPr>
            <p:cNvSpPr/>
            <p:nvPr/>
          </p:nvSpPr>
          <p:spPr>
            <a:xfrm>
              <a:off x="4923263" y="2944136"/>
              <a:ext cx="719254" cy="22857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F740B5-CBA6-E548-9EA6-5662EACB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Docker Architecture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6B29-0CD4-2C4F-85C0-BFEFA8EB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9C4C-8731-6B42-B6FA-F9F1AD2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1DCBC-E626-4F42-8F41-D40093A5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6" y="1544493"/>
            <a:ext cx="2745007" cy="2799287"/>
          </a:xfrm>
          <a:prstGeom prst="rect">
            <a:avLst/>
          </a:prstGeom>
        </p:spPr>
      </p:pic>
      <p:pic>
        <p:nvPicPr>
          <p:cNvPr id="18" name="Picture 17" descr="A picture containing room, sign&#10;&#10;Description automatically generated">
            <a:extLst>
              <a:ext uri="{FF2B5EF4-FFF2-40B4-BE49-F238E27FC236}">
                <a16:creationId xmlns:a16="http://schemas.microsoft.com/office/drawing/2014/main" id="{A29C93E5-37EA-F844-8997-2DBBB13C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51" y="1296357"/>
            <a:ext cx="3093949" cy="30474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3FB3C-8181-5D43-ADB4-3082B9282E0B}"/>
              </a:ext>
            </a:extLst>
          </p:cNvPr>
          <p:cNvCxnSpPr>
            <a:cxnSpLocks/>
          </p:cNvCxnSpPr>
          <p:nvPr/>
        </p:nvCxnSpPr>
        <p:spPr>
          <a:xfrm flipV="1">
            <a:off x="3688336" y="2124635"/>
            <a:ext cx="918242" cy="2151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C9895-FC90-6249-8FA5-F4EF721E1474}"/>
              </a:ext>
            </a:extLst>
          </p:cNvPr>
          <p:cNvCxnSpPr>
            <a:cxnSpLocks/>
          </p:cNvCxnSpPr>
          <p:nvPr/>
        </p:nvCxnSpPr>
        <p:spPr>
          <a:xfrm flipV="1">
            <a:off x="3695841" y="2232212"/>
            <a:ext cx="910737" cy="6378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D5D41B-6CEA-0444-947A-73FB86344B27}"/>
              </a:ext>
            </a:extLst>
          </p:cNvPr>
          <p:cNvCxnSpPr>
            <a:cxnSpLocks/>
          </p:cNvCxnSpPr>
          <p:nvPr/>
        </p:nvCxnSpPr>
        <p:spPr>
          <a:xfrm flipV="1">
            <a:off x="3688336" y="2279759"/>
            <a:ext cx="1024049" cy="1358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B3532-A251-CD40-BD24-D065C02EB7F0}"/>
              </a:ext>
            </a:extLst>
          </p:cNvPr>
          <p:cNvCxnSpPr>
            <a:cxnSpLocks/>
          </p:cNvCxnSpPr>
          <p:nvPr/>
        </p:nvCxnSpPr>
        <p:spPr>
          <a:xfrm flipH="1">
            <a:off x="7168056" y="2279759"/>
            <a:ext cx="225725" cy="7787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54B898-A45C-714A-AA03-4DAAA9728AB6}"/>
              </a:ext>
            </a:extLst>
          </p:cNvPr>
          <p:cNvCxnSpPr>
            <a:cxnSpLocks/>
          </p:cNvCxnSpPr>
          <p:nvPr/>
        </p:nvCxnSpPr>
        <p:spPr>
          <a:xfrm>
            <a:off x="7619507" y="2279758"/>
            <a:ext cx="1206719" cy="11492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FFA85-43E8-1946-B08D-2BF0CD3DE6B7}"/>
              </a:ext>
            </a:extLst>
          </p:cNvPr>
          <p:cNvCxnSpPr>
            <a:cxnSpLocks/>
          </p:cNvCxnSpPr>
          <p:nvPr/>
        </p:nvCxnSpPr>
        <p:spPr>
          <a:xfrm flipH="1">
            <a:off x="7333060" y="3518297"/>
            <a:ext cx="1468040" cy="610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496B47-7655-3246-AB7A-95C50CD56B11}"/>
              </a:ext>
            </a:extLst>
          </p:cNvPr>
          <p:cNvCxnSpPr>
            <a:cxnSpLocks/>
          </p:cNvCxnSpPr>
          <p:nvPr/>
        </p:nvCxnSpPr>
        <p:spPr>
          <a:xfrm flipH="1" flipV="1">
            <a:off x="5577841" y="3290863"/>
            <a:ext cx="1199477" cy="75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B7990F-0D19-5C45-B085-E3BD91B891ED}"/>
              </a:ext>
            </a:extLst>
          </p:cNvPr>
          <p:cNvCxnSpPr>
            <a:cxnSpLocks/>
          </p:cNvCxnSpPr>
          <p:nvPr/>
        </p:nvCxnSpPr>
        <p:spPr>
          <a:xfrm flipH="1">
            <a:off x="5577841" y="3365863"/>
            <a:ext cx="1199477" cy="1600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D2D92B-A588-A049-8DA6-C806A9BA2C0A}"/>
              </a:ext>
            </a:extLst>
          </p:cNvPr>
          <p:cNvCxnSpPr>
            <a:cxnSpLocks/>
          </p:cNvCxnSpPr>
          <p:nvPr/>
        </p:nvCxnSpPr>
        <p:spPr>
          <a:xfrm flipH="1" flipV="1">
            <a:off x="5577840" y="3867463"/>
            <a:ext cx="1235710" cy="3362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ED7C98-FE48-1744-BC1E-2B8892131967}"/>
              </a:ext>
            </a:extLst>
          </p:cNvPr>
          <p:cNvCxnSpPr>
            <a:cxnSpLocks/>
          </p:cNvCxnSpPr>
          <p:nvPr/>
        </p:nvCxnSpPr>
        <p:spPr>
          <a:xfrm flipH="1">
            <a:off x="5577842" y="4203700"/>
            <a:ext cx="1235708" cy="202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75800C7-046B-1045-847D-E0E2D712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62" y="3022167"/>
            <a:ext cx="560117" cy="560117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C42BFF-C19A-CB4B-B98B-275F5077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197" y="3867463"/>
            <a:ext cx="641998" cy="567020"/>
          </a:xfrm>
          <a:prstGeom prst="rect">
            <a:avLst/>
          </a:prstGeom>
        </p:spPr>
      </p:pic>
      <p:pic>
        <p:nvPicPr>
          <p:cNvPr id="39" name="Picture 38" descr="A close up of a box&#10;&#10;Description automatically generated">
            <a:extLst>
              <a:ext uri="{FF2B5EF4-FFF2-40B4-BE49-F238E27FC236}">
                <a16:creationId xmlns:a16="http://schemas.microsoft.com/office/drawing/2014/main" id="{1F8A3688-5BA9-264E-B82C-C55B0EA0B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8" y="3548508"/>
            <a:ext cx="712191" cy="562911"/>
          </a:xfrm>
          <a:prstGeom prst="rect">
            <a:avLst/>
          </a:prstGeom>
        </p:spPr>
      </p:pic>
      <p:pic>
        <p:nvPicPr>
          <p:cNvPr id="40" name="Picture 39" descr="A close up of a box&#10;&#10;Description automatically generated">
            <a:extLst>
              <a:ext uri="{FF2B5EF4-FFF2-40B4-BE49-F238E27FC236}">
                <a16:creationId xmlns:a16="http://schemas.microsoft.com/office/drawing/2014/main" id="{5E9C92DB-DDBA-E246-BB4A-8BE563D8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47" y="4111419"/>
            <a:ext cx="712191" cy="562911"/>
          </a:xfrm>
          <a:prstGeom prst="rect">
            <a:avLst/>
          </a:prstGeom>
        </p:spPr>
      </p:pic>
      <p:pic>
        <p:nvPicPr>
          <p:cNvPr id="42" name="Picture 41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1BA4645E-904B-544E-BB45-4F291E925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439" y="2990993"/>
            <a:ext cx="757200" cy="585399"/>
          </a:xfrm>
          <a:prstGeom prst="rect">
            <a:avLst/>
          </a:prstGeom>
        </p:spPr>
      </p:pic>
      <p:pic>
        <p:nvPicPr>
          <p:cNvPr id="44" name="Picture 4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8046E5F-C345-A444-827A-C673A6F06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789" y="4652796"/>
            <a:ext cx="757200" cy="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Verify Your Installation</a:t>
            </a:r>
          </a:p>
        </p:txBody>
      </p:sp>
    </p:spTree>
    <p:extLst>
      <p:ext uri="{BB962C8B-B14F-4D97-AF65-F5344CB8AC3E}">
        <p14:creationId xmlns:p14="http://schemas.microsoft.com/office/powerpoint/2010/main" val="384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4FBA77-E7C9-9D4A-BF36-10A2CF3BA099}"/>
              </a:ext>
            </a:extLst>
          </p:cNvPr>
          <p:cNvGrpSpPr/>
          <p:nvPr/>
        </p:nvGrpSpPr>
        <p:grpSpPr>
          <a:xfrm>
            <a:off x="7349119" y="2323723"/>
            <a:ext cx="2756664" cy="3942933"/>
            <a:chOff x="7349119" y="2323723"/>
            <a:chExt cx="2756664" cy="3942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1F5531-FFE8-FE4E-A571-5727FE49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9119" y="2323723"/>
              <a:ext cx="2756664" cy="39429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83E9E-65FF-B245-8B75-4985CE3E0B5E}"/>
                </a:ext>
              </a:extLst>
            </p:cNvPr>
            <p:cNvSpPr txBox="1"/>
            <p:nvPr/>
          </p:nvSpPr>
          <p:spPr>
            <a:xfrm>
              <a:off x="7492290" y="4958440"/>
              <a:ext cx="912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</a:rPr>
                <a:t>krismiller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Open/start Docker Desktop</a:t>
            </a:r>
          </a:p>
          <a:p>
            <a:r>
              <a:rPr lang="en-US" dirty="0"/>
              <a:t>Log on with your Docker 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AA4A38-5F5E-454F-B1D6-CB8B5392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17" y="2902744"/>
            <a:ext cx="4855499" cy="274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45C86-78D6-6F41-99E9-2B2A9C097056}"/>
              </a:ext>
            </a:extLst>
          </p:cNvPr>
          <p:cNvSpPr/>
          <p:nvPr/>
        </p:nvSpPr>
        <p:spPr>
          <a:xfrm>
            <a:off x="5375040" y="4729587"/>
            <a:ext cx="957470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52AF0-1DD2-BE41-8AA7-773BA9A81B6D}"/>
              </a:ext>
            </a:extLst>
          </p:cNvPr>
          <p:cNvSpPr/>
          <p:nvPr/>
        </p:nvSpPr>
        <p:spPr>
          <a:xfrm>
            <a:off x="7437783" y="4943079"/>
            <a:ext cx="1736034" cy="3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</a:t>
            </a:r>
            <a:r>
              <a:rPr lang="en-US" baseline="0" dirty="0"/>
              <a:t> Docker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preferred terminal (bash, PowerShell, </a:t>
            </a:r>
            <a:r>
              <a:rPr lang="en-US" dirty="0" err="1"/>
              <a:t>zsh</a:t>
            </a:r>
            <a:r>
              <a:rPr lang="en-US" dirty="0"/>
              <a:t>, etc.)</a:t>
            </a:r>
          </a:p>
          <a:p>
            <a:r>
              <a:rPr lang="en-US" dirty="0"/>
              <a:t>Enter the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--version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info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run hello-world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ocker --version" descr="docker --version">
            <a:hlinkClick r:id="" action="ppaction://media"/>
            <a:extLst>
              <a:ext uri="{FF2B5EF4-FFF2-40B4-BE49-F238E27FC236}">
                <a16:creationId xmlns:a16="http://schemas.microsoft.com/office/drawing/2014/main" id="{A40C71A9-3CC2-CE48-BD12-EB7ADC9C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F1229-839D-814F-8C37-D65660506E0B}"/>
              </a:ext>
            </a:extLst>
          </p:cNvPr>
          <p:cNvSpPr/>
          <p:nvPr/>
        </p:nvSpPr>
        <p:spPr>
          <a:xfrm>
            <a:off x="363686" y="538504"/>
            <a:ext cx="3216641" cy="32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B6DB2-5189-C04E-A847-7423D859EF7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703139" y="804674"/>
            <a:ext cx="968693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D54B8-EEB2-A74E-A883-2A7402EACA06}"/>
              </a:ext>
            </a:extLst>
          </p:cNvPr>
          <p:cNvSpPr txBox="1"/>
          <p:nvPr/>
        </p:nvSpPr>
        <p:spPr>
          <a:xfrm>
            <a:off x="1023177" y="2221268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7BC8E-F4DF-8446-869A-D97D90092C50}"/>
              </a:ext>
            </a:extLst>
          </p:cNvPr>
          <p:cNvSpPr txBox="1"/>
          <p:nvPr/>
        </p:nvSpPr>
        <p:spPr>
          <a:xfrm>
            <a:off x="2727188" y="222126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Release 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D4C79B-1119-AB46-98E3-54696361B5E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063063" y="804674"/>
            <a:ext cx="461908" cy="1416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037-4605-0F4E-B0EB-E590EEBEF02A}"/>
              </a:ext>
            </a:extLst>
          </p:cNvPr>
          <p:cNvSpPr/>
          <p:nvPr/>
        </p:nvSpPr>
        <p:spPr>
          <a:xfrm>
            <a:off x="2518300" y="561975"/>
            <a:ext cx="762637" cy="2762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ocker info" descr="docker info">
            <a:hlinkClick r:id="" action="ppaction://media"/>
            <a:extLst>
              <a:ext uri="{FF2B5EF4-FFF2-40B4-BE49-F238E27FC236}">
                <a16:creationId xmlns:a16="http://schemas.microsoft.com/office/drawing/2014/main" id="{C9DC8D77-6C17-5745-834D-350FD554F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38" y="1588"/>
            <a:ext cx="11487724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run hello-world" descr="docker run hello-world">
            <a:hlinkClick r:id="" action="ppaction://media"/>
            <a:extLst>
              <a:ext uri="{FF2B5EF4-FFF2-40B4-BE49-F238E27FC236}">
                <a16:creationId xmlns:a16="http://schemas.microsoft.com/office/drawing/2014/main" id="{A20B172C-2AF9-7646-9A2F-770FF8143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0"/>
            <a:ext cx="11482405" cy="6853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93C59-B990-B64E-A797-E22FC466AD82}"/>
              </a:ext>
            </a:extLst>
          </p:cNvPr>
          <p:cNvSpPr/>
          <p:nvPr/>
        </p:nvSpPr>
        <p:spPr>
          <a:xfrm>
            <a:off x="372976" y="763930"/>
            <a:ext cx="10587790" cy="6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Create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8991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templates for Docker Containers</a:t>
            </a:r>
          </a:p>
          <a:p>
            <a:r>
              <a:rPr lang="en-US" dirty="0"/>
              <a:t>Built using a 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with all required binaries, packages, etc.</a:t>
            </a:r>
          </a:p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E0C-D068-ED4D-B752-805C5889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hands-on practice…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8B1-3A7F-E043-AF74-EC6E9DE4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Docker Hub Account</a:t>
            </a:r>
          </a:p>
          <a:p>
            <a:pPr lvl="1"/>
            <a:r>
              <a:rPr lang="en-US" dirty="0">
                <a:hlinkClick r:id="rId3"/>
              </a:rPr>
              <a:t>https://hub.docker.com/signup</a:t>
            </a:r>
            <a:endParaRPr lang="en-US" dirty="0"/>
          </a:p>
          <a:p>
            <a:r>
              <a:rPr lang="en-US" dirty="0"/>
              <a:t>Download and install Docker Desktop</a:t>
            </a:r>
          </a:p>
          <a:p>
            <a:pPr lvl="1"/>
            <a:r>
              <a:rPr lang="en-US" dirty="0">
                <a:hlinkClick r:id="rId4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Connect to the ATC VPN</a:t>
            </a:r>
          </a:p>
          <a:p>
            <a:pPr lvl="1"/>
            <a:r>
              <a:rPr lang="en-US" dirty="0">
                <a:hlinkClick r:id="rId5"/>
              </a:rPr>
              <a:t>https://atc-support.apps.wwtatc.com/vpn_access</a:t>
            </a:r>
            <a:endParaRPr lang="en-US" dirty="0"/>
          </a:p>
          <a:p>
            <a:r>
              <a:rPr lang="en-US" dirty="0"/>
              <a:t>Download this presentation from WWT’s internal GitHub</a:t>
            </a:r>
          </a:p>
          <a:p>
            <a:pPr lvl="1"/>
            <a:r>
              <a:rPr lang="en-US" dirty="0">
                <a:hlinkClick r:id="rId6"/>
              </a:rPr>
              <a:t>https://github.wwt.com/hullt/docker-foundations</a:t>
            </a:r>
            <a:endParaRPr lang="en-US" dirty="0"/>
          </a:p>
          <a:p>
            <a:r>
              <a:rPr lang="en-US" dirty="0"/>
              <a:t>Install a code editor</a:t>
            </a:r>
          </a:p>
          <a:p>
            <a:pPr lvl="1"/>
            <a:r>
              <a:rPr lang="en-US" dirty="0">
                <a:hlinkClick r:id="rId7"/>
              </a:rPr>
              <a:t>https://code.visualstudio.com/Download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Wait a few minutes while we get through a Docker overview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9DD6-B80A-4740-AB4C-12C4FA70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D06F-E711-DC4F-93B7-4B495463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ls" descr="docker image ls">
            <a:hlinkClick r:id="" action="ppaction://media"/>
            <a:extLst>
              <a:ext uri="{FF2B5EF4-FFF2-40B4-BE49-F238E27FC236}">
                <a16:creationId xmlns:a16="http://schemas.microsoft.com/office/drawing/2014/main" id="{AB9CF591-8EA7-5649-988D-50B5F789A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827" y="3175"/>
            <a:ext cx="11476345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83C2E-54F7-294B-BD3A-3632BD17FA1B}"/>
              </a:ext>
            </a:extLst>
          </p:cNvPr>
          <p:cNvSpPr/>
          <p:nvPr/>
        </p:nvSpPr>
        <p:spPr>
          <a:xfrm>
            <a:off x="372659" y="1082682"/>
            <a:ext cx="1644636" cy="36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blueprint, read from top to bottom</a:t>
            </a:r>
          </a:p>
          <a:p>
            <a:r>
              <a:rPr lang="en-US" dirty="0"/>
              <a:t>A text file named “</a:t>
            </a:r>
            <a:r>
              <a:rPr lang="en-US" dirty="0" err="1">
                <a:solidFill>
                  <a:srgbClr val="FFFF00"/>
                </a:solidFill>
              </a:rPr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Comprised of UPPERCASE </a:t>
            </a:r>
            <a:r>
              <a:rPr lang="en-US" dirty="0">
                <a:solidFill>
                  <a:srgbClr val="FFFF00"/>
                </a:solidFill>
              </a:rPr>
              <a:t>instructions</a:t>
            </a:r>
          </a:p>
          <a:p>
            <a:r>
              <a:rPr lang="en-US" dirty="0"/>
              <a:t>Each instruction represents a </a:t>
            </a:r>
            <a:r>
              <a:rPr lang="en-US" dirty="0">
                <a:solidFill>
                  <a:srgbClr val="FFFF00"/>
                </a:solidFill>
              </a:rPr>
              <a:t>layer</a:t>
            </a:r>
            <a:r>
              <a:rPr lang="en-US" dirty="0"/>
              <a:t> of the image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C9268-C9DF-E045-9D55-DB501F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92" y="3948880"/>
            <a:ext cx="7023215" cy="2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0A600-23EB-1748-BB32-83AB83C4681F}"/>
              </a:ext>
            </a:extLst>
          </p:cNvPr>
          <p:cNvGrpSpPr/>
          <p:nvPr/>
        </p:nvGrpSpPr>
        <p:grpSpPr>
          <a:xfrm>
            <a:off x="6650357" y="1516285"/>
            <a:ext cx="5131428" cy="4840066"/>
            <a:chOff x="4235952" y="2847481"/>
            <a:chExt cx="3720096" cy="35088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09848-2A71-FA46-8F8C-8A389678733E}"/>
                </a:ext>
              </a:extLst>
            </p:cNvPr>
            <p:cNvSpPr/>
            <p:nvPr/>
          </p:nvSpPr>
          <p:spPr>
            <a:xfrm>
              <a:off x="4235952" y="3338111"/>
              <a:ext cx="3720096" cy="301823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A21ADF60-E6A6-3644-8614-597D97C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891" y="2847481"/>
              <a:ext cx="1184970" cy="84922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58FD00-21D3-954D-B89D-23788560154C}"/>
              </a:ext>
            </a:extLst>
          </p:cNvPr>
          <p:cNvSpPr/>
          <p:nvPr/>
        </p:nvSpPr>
        <p:spPr>
          <a:xfrm>
            <a:off x="6972099" y="2789469"/>
            <a:ext cx="4487939" cy="33587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446557-4837-594C-A1DC-4CDE0262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97" y="4656504"/>
            <a:ext cx="1682922" cy="1420648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A2C9D23-2C19-5E4E-AD9A-877EB8723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70" y="4755060"/>
            <a:ext cx="1118442" cy="11184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DAF247D-983B-FB4F-9F7E-E9F74872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675" y="4659379"/>
            <a:ext cx="1082061" cy="1303177"/>
          </a:xfrm>
          <a:prstGeom prst="rect">
            <a:avLst/>
          </a:prstGeom>
        </p:spPr>
      </p:pic>
      <p:pic>
        <p:nvPicPr>
          <p:cNvPr id="21" name="Picture 20" descr="A picture containing traffic, light, clock&#10;&#10;Description automatically generated">
            <a:extLst>
              <a:ext uri="{FF2B5EF4-FFF2-40B4-BE49-F238E27FC236}">
                <a16:creationId xmlns:a16="http://schemas.microsoft.com/office/drawing/2014/main" id="{789ECA37-B06A-3346-9EE3-D985C57E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165" y="2961279"/>
            <a:ext cx="4021547" cy="9802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CCBC8-781E-5B4D-BF9C-3F4C7020215F}"/>
              </a:ext>
            </a:extLst>
          </p:cNvPr>
          <p:cNvGrpSpPr/>
          <p:nvPr/>
        </p:nvGrpSpPr>
        <p:grpSpPr>
          <a:xfrm>
            <a:off x="410214" y="2193051"/>
            <a:ext cx="5133635" cy="4163300"/>
            <a:chOff x="1974016" y="3338111"/>
            <a:chExt cx="3721696" cy="30182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ECC660-36D5-C240-8C7A-741A2DD6E62C}"/>
                </a:ext>
              </a:extLst>
            </p:cNvPr>
            <p:cNvSpPr/>
            <p:nvPr/>
          </p:nvSpPr>
          <p:spPr>
            <a:xfrm>
              <a:off x="1975616" y="3338111"/>
              <a:ext cx="3720096" cy="30182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394FF-DB09-8D4B-B39E-A2617BC30460}"/>
                </a:ext>
              </a:extLst>
            </p:cNvPr>
            <p:cNvSpPr txBox="1"/>
            <p:nvPr/>
          </p:nvSpPr>
          <p:spPr>
            <a:xfrm>
              <a:off x="1974016" y="3357589"/>
              <a:ext cx="3721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ndale Mono" panose="020B0509000000000004" pitchFamily="49" charset="0"/>
                </a:rPr>
                <a:t>Dockerfile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FECB87-24F5-F046-8841-4460DE028F47}"/>
              </a:ext>
            </a:extLst>
          </p:cNvPr>
          <p:cNvSpPr txBox="1"/>
          <p:nvPr/>
        </p:nvSpPr>
        <p:spPr>
          <a:xfrm>
            <a:off x="410214" y="2936429"/>
            <a:ext cx="5133635" cy="267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FROM python:3.8-alpine</a:t>
            </a: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pip install flask</a:t>
            </a: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RUN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apk</a:t>
            </a:r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 add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redis</a:t>
            </a:r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CMD </a:t>
            </a:r>
            <a:r>
              <a:rPr lang="en-US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new dockerfile" descr="vs code new dockerfile">
            <a:hlinkClick r:id="" action="ppaction://media"/>
            <a:extLst>
              <a:ext uri="{FF2B5EF4-FFF2-40B4-BE49-F238E27FC236}">
                <a16:creationId xmlns:a16="http://schemas.microsoft.com/office/drawing/2014/main" id="{4420BDF1-BB6A-344C-8DD1-0385DB1F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07" y="0"/>
            <a:ext cx="1149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0FFFF46-7AD3-4A46-AEC2-3FE7DC979D54}"/>
              </a:ext>
            </a:extLst>
          </p:cNvPr>
          <p:cNvSpPr/>
          <p:nvPr/>
        </p:nvSpPr>
        <p:spPr>
          <a:xfrm>
            <a:off x="6423212" y="3805947"/>
            <a:ext cx="44838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FD4B8-F80B-EB41-8D44-CA1D2D016322}"/>
              </a:ext>
            </a:extLst>
          </p:cNvPr>
          <p:cNvSpPr/>
          <p:nvPr/>
        </p:nvSpPr>
        <p:spPr>
          <a:xfrm>
            <a:off x="6978747" y="3805946"/>
            <a:ext cx="9055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271255" y="3805947"/>
            <a:ext cx="107127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326862" y="3805947"/>
            <a:ext cx="905538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221796" y="3737323"/>
            <a:ext cx="3762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FROM python:3.8-alpine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FROM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Always the first instruction, specifies base OS image</a:t>
            </a:r>
          </a:p>
          <a:p>
            <a:r>
              <a:rPr lang="en-US" dirty="0"/>
              <a:t>Base image index available on </a:t>
            </a:r>
            <a:r>
              <a:rPr lang="en-US" dirty="0">
                <a:hlinkClick r:id="rId3"/>
              </a:rPr>
              <a:t>https://hub.docker.com</a:t>
            </a:r>
            <a:endParaRPr lang="en-US" dirty="0"/>
          </a:p>
          <a:p>
            <a:r>
              <a:rPr lang="en-US" dirty="0"/>
              <a:t>Formatted using </a:t>
            </a:r>
            <a:r>
              <a:rPr lang="en-US" dirty="0">
                <a:solidFill>
                  <a:srgbClr val="FFFF00"/>
                </a:solidFill>
              </a:rPr>
              <a:t>tags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779883" cy="1355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83471" y="55665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FROM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5146958" y="4210872"/>
            <a:ext cx="659934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4068810" y="6098249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official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5248C-E52B-4841-A86B-22EB44A50143}"/>
              </a:ext>
            </a:extLst>
          </p:cNvPr>
          <p:cNvCxnSpPr>
            <a:cxnSpLocks/>
            <a:stCxn id="15" idx="0"/>
            <a:endCxn id="29" idx="2"/>
          </p:cNvCxnSpPr>
          <p:nvPr/>
        </p:nvCxnSpPr>
        <p:spPr>
          <a:xfrm flipH="1" flipV="1">
            <a:off x="6647403" y="4210872"/>
            <a:ext cx="542615" cy="1887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1712F-B75C-244B-9E7A-5A0332F4B6D6}"/>
              </a:ext>
            </a:extLst>
          </p:cNvPr>
          <p:cNvSpPr txBox="1"/>
          <p:nvPr/>
        </p:nvSpPr>
        <p:spPr>
          <a:xfrm>
            <a:off x="6225106" y="6098249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 version 3.8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C670B-6B5E-C743-A962-4699694AA24E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7431516" y="4210871"/>
            <a:ext cx="826102" cy="1467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2074F-A45E-EC4D-8CEB-31328DA4DDF4}"/>
              </a:ext>
            </a:extLst>
          </p:cNvPr>
          <p:cNvSpPr txBox="1"/>
          <p:nvPr/>
        </p:nvSpPr>
        <p:spPr>
          <a:xfrm>
            <a:off x="7581180" y="5566592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Linux 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A7174-223F-A149-9D42-7C9DBC56A7CC}"/>
              </a:ext>
            </a:extLst>
          </p:cNvPr>
          <p:cNvSpPr txBox="1"/>
          <p:nvPr/>
        </p:nvSpPr>
        <p:spPr>
          <a:xfrm>
            <a:off x="3537514" y="6363779"/>
            <a:ext cx="513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hlinkClick r:id="rId4"/>
              </a:rPr>
              <a:t>https://hub.docker.com/_/python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7" grpId="0" animBg="1"/>
      <p:bldP spid="24" grpId="0" animBg="1"/>
      <p:bldP spid="3" grpId="0" build="p"/>
      <p:bldP spid="7" grpId="0"/>
      <p:bldP spid="11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ile from" descr="vs code dockerile from">
            <a:hlinkClick r:id="" action="ppaction://media"/>
            <a:extLst>
              <a:ext uri="{FF2B5EF4-FFF2-40B4-BE49-F238E27FC236}">
                <a16:creationId xmlns:a16="http://schemas.microsoft.com/office/drawing/2014/main" id="{DDC64987-2112-A64B-8A22-5D9CE427E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0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5665693" y="3805947"/>
            <a:ext cx="1604681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20506" y="3805947"/>
            <a:ext cx="68427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839723" y="3737323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mkdir</a:t>
            </a:r>
            <a:r>
              <a:rPr lang="en-US" sz="2800" dirty="0">
                <a:solidFill>
                  <a:srgbClr val="FFFF00"/>
                </a:solidFill>
              </a:rPr>
              <a:t>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RUN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Runs any command/script available in the OS</a:t>
            </a:r>
          </a:p>
          <a:p>
            <a:r>
              <a:rPr lang="en-US" dirty="0"/>
              <a:t>Create directories (</a:t>
            </a:r>
            <a:r>
              <a:rPr lang="en-US" dirty="0" err="1">
                <a:solidFill>
                  <a:srgbClr val="FFFF00"/>
                </a:solidFill>
              </a:rPr>
              <a:t>mkdir</a:t>
            </a:r>
            <a:r>
              <a:rPr lang="en-US" dirty="0"/>
              <a:t>), install packages (</a:t>
            </a:r>
            <a:r>
              <a:rPr lang="en-US" dirty="0">
                <a:solidFill>
                  <a:srgbClr val="FFFF00"/>
                </a:solidFill>
              </a:rPr>
              <a:t>pip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apk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yum</a:t>
            </a:r>
            <a:r>
              <a:rPr lang="en-US" dirty="0"/>
              <a:t>, etc.), run scripts,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8" y="4210872"/>
            <a:ext cx="126289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61697" y="4708752"/>
            <a:ext cx="16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68034" y="4210872"/>
            <a:ext cx="1260539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915049" y="4698432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Shell command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9F57-68F3-6249-9F18-02B4C6639F89}"/>
              </a:ext>
            </a:extLst>
          </p:cNvPr>
          <p:cNvSpPr txBox="1"/>
          <p:nvPr/>
        </p:nvSpPr>
        <p:spPr>
          <a:xfrm>
            <a:off x="3909219" y="5240772"/>
            <a:ext cx="4373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--upgrade pip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8370B-A3AC-104E-B483-2EE68F1657BE}"/>
              </a:ext>
            </a:extLst>
          </p:cNvPr>
          <p:cNvSpPr txBox="1"/>
          <p:nvPr/>
        </p:nvSpPr>
        <p:spPr>
          <a:xfrm>
            <a:off x="3909219" y="5675390"/>
            <a:ext cx="307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pip install flask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45A8E-6FD6-DD47-A683-F47EECE0109C}"/>
              </a:ext>
            </a:extLst>
          </p:cNvPr>
          <p:cNvSpPr txBox="1"/>
          <p:nvPr/>
        </p:nvSpPr>
        <p:spPr>
          <a:xfrm>
            <a:off x="3909219" y="6094740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RUN </a:t>
            </a:r>
            <a:r>
              <a:rPr lang="en-US" sz="2800" dirty="0" err="1">
                <a:solidFill>
                  <a:srgbClr val="FFFF00"/>
                </a:solidFill>
              </a:rPr>
              <a:t>apk</a:t>
            </a:r>
            <a:r>
              <a:rPr lang="en-US" sz="2800" dirty="0">
                <a:solidFill>
                  <a:srgbClr val="FFFF00"/>
                </a:solidFill>
              </a:rPr>
              <a:t> add </a:t>
            </a:r>
            <a:r>
              <a:rPr lang="en-US" sz="2800" dirty="0" err="1">
                <a:solidFill>
                  <a:srgbClr val="FFFF00"/>
                </a:solidFill>
              </a:rPr>
              <a:t>redis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s code dockerfile run" descr="vs code dockerfile run">
            <a:hlinkClick r:id="" action="ppaction://media"/>
            <a:extLst>
              <a:ext uri="{FF2B5EF4-FFF2-40B4-BE49-F238E27FC236}">
                <a16:creationId xmlns:a16="http://schemas.microsoft.com/office/drawing/2014/main" id="{DF5C1AC9-2D0C-ED41-A145-A7B8DC2D3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484844" y="3805947"/>
            <a:ext cx="7353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4988858" y="3805947"/>
            <a:ext cx="146572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4908075" y="3737323"/>
            <a:ext cx="238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WORKDIR /app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WORKDIR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Sets the </a:t>
            </a:r>
            <a:r>
              <a:rPr lang="en-US" dirty="0">
                <a:solidFill>
                  <a:srgbClr val="FFFF00"/>
                </a:solidFill>
              </a:rPr>
              <a:t>working directory</a:t>
            </a:r>
            <a:r>
              <a:rPr lang="en-US" dirty="0"/>
              <a:t> for other instructions (RUN, COPY, etc.)</a:t>
            </a:r>
          </a:p>
          <a:p>
            <a:r>
              <a:rPr lang="en-US" dirty="0"/>
              <a:t>Accepts absolute or relative paths (/home/folder1, folder1)</a:t>
            </a:r>
          </a:p>
          <a:p>
            <a:r>
              <a:rPr lang="en-US" dirty="0"/>
              <a:t>Will be the result of the </a:t>
            </a:r>
            <a:r>
              <a:rPr lang="en-US" b="1" dirty="0" err="1">
                <a:solidFill>
                  <a:srgbClr val="FFFF00"/>
                </a:solidFill>
              </a:rPr>
              <a:t>pwd</a:t>
            </a:r>
            <a:r>
              <a:rPr lang="en-US" dirty="0"/>
              <a:t> command in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1721974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2909674" y="470875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WORKDIR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852521" y="4210872"/>
            <a:ext cx="87605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793546" y="4698432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166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311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WORKDIR 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5DA86-D901-0F41-89C5-6FF3D06C6463}"/>
              </a:ext>
            </a:extLst>
          </p:cNvPr>
          <p:cNvSpPr txBox="1"/>
          <p:nvPr/>
        </p:nvSpPr>
        <p:spPr>
          <a:xfrm>
            <a:off x="3019117" y="6094740"/>
            <a:ext cx="1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bash$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7D504C-6755-5B4D-90B8-D7E00D2660C1}"/>
              </a:ext>
            </a:extLst>
          </p:cNvPr>
          <p:cNvSpPr txBox="1"/>
          <p:nvPr/>
        </p:nvSpPr>
        <p:spPr>
          <a:xfrm>
            <a:off x="4564858" y="6094740"/>
            <a:ext cx="172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returns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9BFD3-0D26-004C-A404-595CE3785CE4}"/>
              </a:ext>
            </a:extLst>
          </p:cNvPr>
          <p:cNvSpPr txBox="1"/>
          <p:nvPr/>
        </p:nvSpPr>
        <p:spPr>
          <a:xfrm>
            <a:off x="6065381" y="6094740"/>
            <a:ext cx="301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/app/bin/resources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012F9-2A13-FE48-8FC0-4B7B2DF6B839}"/>
              </a:ext>
            </a:extLst>
          </p:cNvPr>
          <p:cNvSpPr txBox="1"/>
          <p:nvPr/>
        </p:nvSpPr>
        <p:spPr>
          <a:xfrm>
            <a:off x="3966236" y="6094740"/>
            <a:ext cx="81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pwd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workdir" descr="vs code dockerfile workdir">
            <a:hlinkClick r:id="" action="ppaction://media"/>
            <a:extLst>
              <a:ext uri="{FF2B5EF4-FFF2-40B4-BE49-F238E27FC236}">
                <a16:creationId xmlns:a16="http://schemas.microsoft.com/office/drawing/2014/main" id="{F151DD75-517B-9946-8782-1BFF86262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Background</a:t>
            </a:r>
          </a:p>
        </p:txBody>
      </p:sp>
    </p:spTree>
    <p:extLst>
      <p:ext uri="{BB962C8B-B14F-4D97-AF65-F5344CB8AC3E}">
        <p14:creationId xmlns:p14="http://schemas.microsoft.com/office/powerpoint/2010/main" val="12164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3758150" y="3737323"/>
            <a:ext cx="468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my_script.py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myscript.py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651820" y="3805947"/>
            <a:ext cx="171441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3852040" y="3805947"/>
            <a:ext cx="830319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COPY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Copies files or directories to the </a:t>
            </a:r>
            <a:r>
              <a:rPr lang="en-US" dirty="0">
                <a:solidFill>
                  <a:srgbClr val="FFFF00"/>
                </a:solidFill>
              </a:rPr>
              <a:t>image</a:t>
            </a:r>
          </a:p>
          <a:p>
            <a:r>
              <a:rPr lang="en-US" dirty="0"/>
              <a:t>Accepts absolute or relative paths (</a:t>
            </a:r>
            <a:r>
              <a:rPr lang="en-US" dirty="0">
                <a:solidFill>
                  <a:srgbClr val="FFFF00"/>
                </a:solidFill>
              </a:rPr>
              <a:t>/home/folder1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folder1</a:t>
            </a:r>
            <a:r>
              <a:rPr lang="en-US" dirty="0"/>
              <a:t>)</a:t>
            </a:r>
          </a:p>
          <a:p>
            <a:r>
              <a:rPr lang="en-US" dirty="0"/>
              <a:t>Accepts wildcard characters (</a:t>
            </a:r>
            <a:r>
              <a:rPr lang="en-US" dirty="0">
                <a:solidFill>
                  <a:srgbClr val="FFFF00"/>
                </a:solidFill>
              </a:rPr>
              <a:t>*.txt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49" y="4210872"/>
            <a:ext cx="267451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20854" y="4708752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509027" y="4210872"/>
            <a:ext cx="219554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07193" y="4698432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45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r>
              <a:rPr lang="en-US" sz="2800" dirty="0">
                <a:solidFill>
                  <a:srgbClr val="FFFF00"/>
                </a:solidFill>
              </a:rPr>
              <a:t> /home/</a:t>
            </a:r>
            <a:r>
              <a:rPr lang="en-US" sz="2800" dirty="0" err="1">
                <a:solidFill>
                  <a:srgbClr val="FFFF00"/>
                </a:solidFill>
              </a:rPr>
              <a:t>files_dir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131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COPY . 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4733798" y="3805947"/>
            <a:ext cx="188093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5666932" y="4210872"/>
            <a:ext cx="733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262911" y="469843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73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opy" descr="vs code dockerfile copy">
            <a:hlinkClick r:id="" action="ppaction://media"/>
            <a:extLst>
              <a:ext uri="{FF2B5EF4-FFF2-40B4-BE49-F238E27FC236}">
                <a16:creationId xmlns:a16="http://schemas.microsoft.com/office/drawing/2014/main" id="{286233B9-6EF1-A54F-96E9-A2276A378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4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042382" y="3737323"/>
            <a:ext cx="212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EXPOSE 8080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759454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153439" y="3805947"/>
            <a:ext cx="1106686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EXPOSE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Informs Docker that the container listens on a specific port at runtime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Does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actually publish the port, functions as documentation</a:t>
            </a:r>
          </a:p>
          <a:p>
            <a:r>
              <a:rPr lang="en-US" dirty="0"/>
              <a:t>Info from the </a:t>
            </a:r>
            <a:r>
              <a:rPr lang="en-US" dirty="0">
                <a:solidFill>
                  <a:srgbClr val="FFFF00"/>
                </a:solidFill>
              </a:rPr>
              <a:t>image builder</a:t>
            </a:r>
            <a:r>
              <a:rPr lang="en-US" dirty="0"/>
              <a:t> to the person who </a:t>
            </a:r>
            <a:r>
              <a:rPr lang="en-US" dirty="0">
                <a:solidFill>
                  <a:srgbClr val="FFFF00"/>
                </a:solidFill>
              </a:rPr>
              <a:t>runs</a:t>
            </a:r>
            <a:r>
              <a:rPr lang="en-US" dirty="0"/>
              <a:t> the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707032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14224" y="4708752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EXPOSE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696934" y="4210872"/>
            <a:ext cx="103165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6524605" y="4698432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 (TCP is the default)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2717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tcp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EXPOSE 8080/</a:t>
            </a:r>
            <a:r>
              <a:rPr lang="en-US" sz="2800" dirty="0" err="1">
                <a:solidFill>
                  <a:srgbClr val="FFFF00"/>
                </a:solidFill>
              </a:rPr>
              <a:t>udp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s code dockerfile expose" descr="vs code dockerfile expose">
            <a:hlinkClick r:id="" action="ppaction://media"/>
            <a:extLst>
              <a:ext uri="{FF2B5EF4-FFF2-40B4-BE49-F238E27FC236}">
                <a16:creationId xmlns:a16="http://schemas.microsoft.com/office/drawing/2014/main" id="{11AC76D3-136C-E942-A415-49E3CE928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67" y="3175"/>
            <a:ext cx="1148506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1875787" y="3737323"/>
            <a:ext cx="845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LABEL maintainer="Kris Miller &lt;</a:t>
            </a:r>
            <a:r>
              <a:rPr lang="en-US" sz="2800" dirty="0" err="1">
                <a:solidFill>
                  <a:srgbClr val="FFFF00"/>
                </a:solidFill>
              </a:rPr>
              <a:t>kris.miller@acme.com</a:t>
            </a:r>
            <a:r>
              <a:rPr lang="en-US" sz="2800" dirty="0">
                <a:solidFill>
                  <a:srgbClr val="FFFF00"/>
                </a:solidFill>
              </a:rPr>
              <a:t>&gt;"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4756031" y="3805947"/>
            <a:ext cx="5400710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2035260" y="3805947"/>
            <a:ext cx="912213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934A13-1EF8-6A4A-8201-1878451DF31A}"/>
              </a:ext>
            </a:extLst>
          </p:cNvPr>
          <p:cNvSpPr/>
          <p:nvPr/>
        </p:nvSpPr>
        <p:spPr>
          <a:xfrm>
            <a:off x="2992053" y="3805947"/>
            <a:ext cx="174692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LABEL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Adds </a:t>
            </a:r>
            <a:r>
              <a:rPr lang="en-US" dirty="0">
                <a:solidFill>
                  <a:srgbClr val="FFFF00"/>
                </a:solidFill>
              </a:rPr>
              <a:t>metadata</a:t>
            </a:r>
            <a:r>
              <a:rPr lang="en-US" dirty="0"/>
              <a:t> to the image </a:t>
            </a:r>
          </a:p>
          <a:p>
            <a:r>
              <a:rPr lang="en-US" dirty="0"/>
              <a:t>Denoted in key-value pairs (</a:t>
            </a:r>
            <a:r>
              <a:rPr lang="en-US" dirty="0">
                <a:solidFill>
                  <a:srgbClr val="FFFF00"/>
                </a:solidFill>
              </a:rPr>
              <a:t>maintainer="Kris Miller"</a:t>
            </a:r>
            <a:r>
              <a:rPr lang="en-US" dirty="0"/>
              <a:t>)</a:t>
            </a:r>
          </a:p>
          <a:p>
            <a:r>
              <a:rPr lang="en-US" dirty="0" err="1"/>
              <a:t>Dockerfiles</a:t>
            </a:r>
            <a:r>
              <a:rPr lang="en-US" dirty="0"/>
              <a:t> support </a:t>
            </a:r>
            <a:r>
              <a:rPr lang="en-US" dirty="0">
                <a:solidFill>
                  <a:srgbClr val="FFFF00"/>
                </a:solidFill>
              </a:rPr>
              <a:t>single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multi-line</a:t>
            </a:r>
            <a:r>
              <a:rPr lang="en-US" dirty="0"/>
              <a:t> LABEL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2491367" y="4210872"/>
            <a:ext cx="1508383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091969" y="4708752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7456386" y="4210872"/>
            <a:ext cx="272197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385475" y="4698432"/>
            <a:ext cx="68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20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version="1.0"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7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LABEL description= "Web Application Image"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4D6B76-8B2E-F44D-851B-E6702B65DE6F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H="1" flipV="1">
            <a:off x="3865517" y="4210872"/>
            <a:ext cx="1801415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7BBF42-D2BC-EA4A-A7FA-9E06C26711C7}"/>
              </a:ext>
            </a:extLst>
          </p:cNvPr>
          <p:cNvSpPr txBox="1"/>
          <p:nvPr/>
        </p:nvSpPr>
        <p:spPr>
          <a:xfrm>
            <a:off x="5417152" y="4698432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6027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4" grpId="0" animBg="1"/>
      <p:bldP spid="3" grpId="0" build="p"/>
      <p:bldP spid="7" grpId="0"/>
      <p:bldP spid="11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s code dockerfile label" descr="vs code dockerfile label">
            <a:hlinkClick r:id="" action="ppaction://media"/>
            <a:extLst>
              <a:ext uri="{FF2B5EF4-FFF2-40B4-BE49-F238E27FC236}">
                <a16:creationId xmlns:a16="http://schemas.microsoft.com/office/drawing/2014/main" id="{B448547E-246E-2B40-B458-DAF2AFED0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9E519AB-DC29-1341-AE62-A713063C7897}"/>
              </a:ext>
            </a:extLst>
          </p:cNvPr>
          <p:cNvSpPr txBox="1"/>
          <p:nvPr/>
        </p:nvSpPr>
        <p:spPr>
          <a:xfrm>
            <a:off x="5444735" y="373732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CMD </a:t>
            </a:r>
            <a:r>
              <a:rPr lang="en-US" sz="2800" dirty="0" err="1">
                <a:solidFill>
                  <a:srgbClr val="FFFF00"/>
                </a:solidFill>
              </a:rPr>
              <a:t>sh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1CD51F-6FDE-CD4B-A5A7-163F1FBC63E2}"/>
              </a:ext>
            </a:extLst>
          </p:cNvPr>
          <p:cNvSpPr/>
          <p:nvPr/>
        </p:nvSpPr>
        <p:spPr>
          <a:xfrm>
            <a:off x="6317207" y="3805947"/>
            <a:ext cx="364947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1A54B-43D3-4E41-8C9C-99657A4645B1}"/>
              </a:ext>
            </a:extLst>
          </p:cNvPr>
          <p:cNvSpPr/>
          <p:nvPr/>
        </p:nvSpPr>
        <p:spPr>
          <a:xfrm>
            <a:off x="5527393" y="3805947"/>
            <a:ext cx="732732" cy="4049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4551-8433-1648-A045-8FBF826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CMD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DB0F-50E2-A74A-8E43-27BCD108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7567"/>
          </a:xfrm>
        </p:spPr>
        <p:txBody>
          <a:bodyPr>
            <a:normAutofit/>
          </a:bodyPr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rgbClr val="FFFF00"/>
                </a:solidFill>
              </a:rPr>
              <a:t>executable</a:t>
            </a:r>
            <a:r>
              <a:rPr lang="en-US" dirty="0"/>
              <a:t> for containers run at </a:t>
            </a:r>
            <a:r>
              <a:rPr lang="en-US" dirty="0">
                <a:solidFill>
                  <a:srgbClr val="FFFF00"/>
                </a:solidFill>
              </a:rPr>
              <a:t>startup </a:t>
            </a:r>
            <a:r>
              <a:rPr lang="en-US" dirty="0"/>
              <a:t>(</a:t>
            </a:r>
            <a:r>
              <a:rPr lang="en-US" dirty="0" err="1"/>
              <a:t>sh</a:t>
            </a:r>
            <a:r>
              <a:rPr lang="en-US" dirty="0"/>
              <a:t>, flask, etc.)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Final </a:t>
            </a:r>
            <a:r>
              <a:rPr lang="en-US" dirty="0" err="1"/>
              <a:t>Dockerfile</a:t>
            </a:r>
            <a:r>
              <a:rPr lang="en-US" dirty="0"/>
              <a:t> instruction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CMD instruction allowed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6D18-0182-8944-9632-5EC9FBE0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2B0E-8A9B-A64D-BBA5-16F36A28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318F79-FBCE-4B45-9F85-EE174DE30CB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V="1">
            <a:off x="3999750" y="4210872"/>
            <a:ext cx="1894009" cy="497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332818-0993-8C42-9F19-42811EC0CB63}"/>
              </a:ext>
            </a:extLst>
          </p:cNvPr>
          <p:cNvSpPr txBox="1"/>
          <p:nvPr/>
        </p:nvSpPr>
        <p:spPr>
          <a:xfrm>
            <a:off x="3143265" y="470875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CMD instruction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CC4A1-62A1-3E42-BB76-8CDF01BF4146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H="1" flipV="1">
            <a:off x="6499681" y="4210872"/>
            <a:ext cx="1228902" cy="487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86-4844-454C-890D-702585715E23}"/>
              </a:ext>
            </a:extLst>
          </p:cNvPr>
          <p:cNvSpPr txBox="1"/>
          <p:nvPr/>
        </p:nvSpPr>
        <p:spPr>
          <a:xfrm>
            <a:off x="7128675" y="4698432"/>
            <a:ext cx="119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FE06-6137-9147-954B-D4B5E0C10683}"/>
              </a:ext>
            </a:extLst>
          </p:cNvPr>
          <p:cNvSpPr txBox="1"/>
          <p:nvPr/>
        </p:nvSpPr>
        <p:spPr>
          <a:xfrm>
            <a:off x="3909219" y="5240772"/>
            <a:ext cx="379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echo "Hello World"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DCF29-AAA2-3740-8A70-563676513303}"/>
              </a:ext>
            </a:extLst>
          </p:cNvPr>
          <p:cNvSpPr txBox="1"/>
          <p:nvPr/>
        </p:nvSpPr>
        <p:spPr>
          <a:xfrm>
            <a:off x="3909219" y="5675390"/>
            <a:ext cx="6198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CMD flask run --host=0.0.0.0 --port=5000</a:t>
            </a:r>
          </a:p>
        </p:txBody>
      </p:sp>
    </p:spTree>
    <p:extLst>
      <p:ext uri="{BB962C8B-B14F-4D97-AF65-F5344CB8AC3E}">
        <p14:creationId xmlns:p14="http://schemas.microsoft.com/office/powerpoint/2010/main" val="15639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3" grpId="0" build="p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s code dockerfile cmd" descr="vs code dockerfile cmd">
            <a:hlinkClick r:id="" action="ppaction://media"/>
            <a:extLst>
              <a:ext uri="{FF2B5EF4-FFF2-40B4-BE49-F238E27FC236}">
                <a16:creationId xmlns:a16="http://schemas.microsoft.com/office/drawing/2014/main" id="{82BD1767-D7FB-1346-8F68-4B2686286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complete </a:t>
            </a:r>
            <a:r>
              <a:rPr lang="en-US" dirty="0" err="1"/>
              <a:t>Dockerfile</a:t>
            </a:r>
            <a:r>
              <a:rPr lang="en-US" dirty="0"/>
              <a:t>, let’s do something with it!</a:t>
            </a:r>
          </a:p>
          <a:p>
            <a:r>
              <a:rPr lang="en-US" dirty="0"/>
              <a:t>Open your terminal and switch to the directory with your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sz="2800" dirty="0"/>
              <a:t>For example, </a:t>
            </a:r>
            <a:r>
              <a:rPr lang="en-US" sz="2800" b="1" i="1" dirty="0">
                <a:solidFill>
                  <a:srgbClr val="FFFF00"/>
                </a:solidFill>
              </a:rPr>
              <a:t>cd ~/code</a:t>
            </a:r>
            <a:endParaRPr lang="en-US" sz="2800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Docker Image</a:t>
            </a:r>
            <a:r>
              <a:rPr lang="en-US" dirty="0"/>
              <a:t>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build -t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r>
              <a:rPr lang="en-US" sz="2800" b="1" i="1" dirty="0">
                <a:solidFill>
                  <a:srgbClr val="FFFF00"/>
                </a:solidFill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258B-8CCC-2540-A552-96C9416D8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324223" y="4061316"/>
            <a:ext cx="2316138" cy="265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15CC1-8FA2-824E-89DC-1C3F4FEC35CE}"/>
              </a:ext>
            </a:extLst>
          </p:cNvPr>
          <p:cNvCxnSpPr>
            <a:cxnSpLocks/>
          </p:cNvCxnSpPr>
          <p:nvPr/>
        </p:nvCxnSpPr>
        <p:spPr>
          <a:xfrm flipH="1">
            <a:off x="6344809" y="4320741"/>
            <a:ext cx="1346529" cy="16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1E0B37D-5823-7C42-BD93-7E426015F12A}"/>
              </a:ext>
            </a:extLst>
          </p:cNvPr>
          <p:cNvSpPr/>
          <p:nvPr/>
        </p:nvSpPr>
        <p:spPr>
          <a:xfrm>
            <a:off x="7640361" y="4001294"/>
            <a:ext cx="3320407" cy="651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Don’t forget the dot!</a:t>
            </a:r>
          </a:p>
        </p:txBody>
      </p:sp>
    </p:spTree>
    <p:extLst>
      <p:ext uri="{BB962C8B-B14F-4D97-AF65-F5344CB8AC3E}">
        <p14:creationId xmlns:p14="http://schemas.microsoft.com/office/powerpoint/2010/main" val="2588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image first build" descr="docker image first build">
            <a:hlinkClick r:id="" action="ppaction://media"/>
            <a:extLst>
              <a:ext uri="{FF2B5EF4-FFF2-40B4-BE49-F238E27FC236}">
                <a16:creationId xmlns:a16="http://schemas.microsoft.com/office/drawing/2014/main" id="{AAEED3DE-59C3-F04C-B65A-B93CB2C6E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839-A9B1-C841-B0EB-A5759FA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Does Docker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2AF-56C8-A442-B927-5AF61B0C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50"/>
          </a:xfrm>
        </p:spPr>
        <p:txBody>
          <a:bodyPr/>
          <a:lstStyle/>
          <a:p>
            <a:r>
              <a:rPr lang="en-US" dirty="0"/>
              <a:t>Helps use fewer resources than virtual machines</a:t>
            </a:r>
          </a:p>
          <a:p>
            <a:r>
              <a:rPr lang="en-US" dirty="0"/>
              <a:t>Creates portability between different operating systems and clouds</a:t>
            </a:r>
          </a:p>
          <a:p>
            <a:r>
              <a:rPr lang="en-US" dirty="0"/>
              <a:t>Easy to spin up and spin down, rapidly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D79F2-E412-0E45-A11E-BA98D57CE18E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Translation – Docker helps organizations move faster, be more agile, and save money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9DE4-1BD1-104F-9E50-A2C125B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7815-2405-DE47-89A0-005486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your Docker Images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r>
              <a:rPr lang="en-US" dirty="0"/>
              <a:t>Remove your Docker Image with either of these commands: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</a:t>
            </a:r>
            <a:r>
              <a:rPr lang="en-US" sz="2800" b="1" i="1" dirty="0" err="1">
                <a:solidFill>
                  <a:srgbClr val="FF0000"/>
                </a:solidFill>
              </a:rPr>
              <a:t>image_id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rgbClr val="FFFF00"/>
                </a:solidFill>
              </a:rPr>
              <a:t>(docker image rm </a:t>
            </a:r>
            <a:r>
              <a:rPr lang="en-US" sz="2800" b="1" i="1" dirty="0">
                <a:solidFill>
                  <a:srgbClr val="FF0000"/>
                </a:solidFill>
              </a:rPr>
              <a:t>6d37630d7e9b</a:t>
            </a:r>
            <a:r>
              <a:rPr lang="en-US" sz="2800" b="1" i="1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In some cases, you need to use the -f option to force removal: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rm -f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Images again to confirm the delete: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image ls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rm" descr="docker image rm">
            <a:hlinkClick r:id="" action="ppaction://media"/>
            <a:extLst>
              <a:ext uri="{FF2B5EF4-FFF2-40B4-BE49-F238E27FC236}">
                <a16:creationId xmlns:a16="http://schemas.microsoft.com/office/drawing/2014/main" id="{2B19E16C-FFA3-8F4E-9265-578CA59AB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Rebuild your Docker Image</a:t>
            </a:r>
          </a:p>
          <a:p>
            <a:r>
              <a:rPr lang="en-US" dirty="0">
                <a:solidFill>
                  <a:srgbClr val="FFFF00"/>
                </a:solidFill>
              </a:rPr>
              <a:t>What is different between the first and second builds?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image second build" descr="docker image second build">
            <a:hlinkClick r:id="" action="ppaction://media"/>
            <a:extLst>
              <a:ext uri="{FF2B5EF4-FFF2-40B4-BE49-F238E27FC236}">
                <a16:creationId xmlns:a16="http://schemas.microsoft.com/office/drawing/2014/main" id="{746683E4-099E-014F-B376-E3449D96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92" y="3324"/>
            <a:ext cx="11484815" cy="68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Run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6672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9BC-162C-754A-A134-D392F08C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DC7-0671-F543-9991-CF8210E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Ephemeral instances of Docker Images</a:t>
            </a:r>
          </a:p>
          <a:p>
            <a:r>
              <a:rPr lang="en-US" dirty="0"/>
              <a:t>List your Docker Containers with the terminal command: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DDB4-CE9E-4843-86A9-EFC2733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6D8E-DFAE-8E42-9152-B189D9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ls -a" descr="docker container ls -a">
            <a:hlinkClick r:id="" action="ppaction://media"/>
            <a:extLst>
              <a:ext uri="{FF2B5EF4-FFF2-40B4-BE49-F238E27FC236}">
                <a16:creationId xmlns:a16="http://schemas.microsoft.com/office/drawing/2014/main" id="{3B6954E9-DE7C-B540-95BD-8C4A4A0A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7B5DF8-FFC1-6546-AF26-318AC860362D}"/>
              </a:ext>
            </a:extLst>
          </p:cNvPr>
          <p:cNvSpPr/>
          <p:nvPr/>
        </p:nvSpPr>
        <p:spPr>
          <a:xfrm>
            <a:off x="1287058" y="5457529"/>
            <a:ext cx="9651018" cy="468708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command flags are necessary to run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[FLAGS] </a:t>
            </a:r>
            <a:r>
              <a:rPr lang="en-US" sz="2800" b="1" i="1" dirty="0" err="1">
                <a:solidFill>
                  <a:srgbClr val="FFFF00"/>
                </a:solidFill>
              </a:rPr>
              <a:t>image_name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interactive mode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-t </a:t>
            </a:r>
            <a:r>
              <a:rPr lang="en-US" dirty="0"/>
              <a:t>– create a pseudo-TTY session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--name </a:t>
            </a:r>
            <a:r>
              <a:rPr lang="en-US" i="1" dirty="0" err="1">
                <a:solidFill>
                  <a:srgbClr val="FFFF00"/>
                </a:solidFill>
              </a:rPr>
              <a:t>my_container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assign a name to the container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-v </a:t>
            </a:r>
            <a:r>
              <a:rPr lang="en-US" i="1" dirty="0" err="1">
                <a:solidFill>
                  <a:srgbClr val="FFFF00"/>
                </a:solidFill>
              </a:rPr>
              <a:t>host_dir:container_dir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– mount a volume to the container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-p </a:t>
            </a:r>
            <a:r>
              <a:rPr lang="en-US" i="1" dirty="0" err="1">
                <a:solidFill>
                  <a:srgbClr val="FFFF00"/>
                </a:solidFill>
              </a:rPr>
              <a:t>host_port:container_port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publish a container port to the host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-d </a:t>
            </a:r>
            <a:r>
              <a:rPr lang="en-US" dirty="0"/>
              <a:t>– run the container in the background (detached mode)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--rm </a:t>
            </a:r>
            <a:r>
              <a:rPr lang="en-US" dirty="0"/>
              <a:t>– automatically remove the container on exit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image_name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my_image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– specify the source image name for the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022CC-73A3-EA4B-B350-4C531C27A22B}"/>
              </a:ext>
            </a:extLst>
          </p:cNvPr>
          <p:cNvSpPr/>
          <p:nvPr/>
        </p:nvSpPr>
        <p:spPr>
          <a:xfrm>
            <a:off x="1287058" y="2726286"/>
            <a:ext cx="7323541" cy="1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bldLvl="2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Command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dirty="0"/>
          </a:p>
          <a:p>
            <a:r>
              <a:rPr lang="en-US" sz="2400" dirty="0"/>
              <a:t>Create a Container named </a:t>
            </a:r>
            <a:r>
              <a:rPr lang="en-US" sz="2400" dirty="0" err="1">
                <a:solidFill>
                  <a:srgbClr val="FFFF00"/>
                </a:solidFill>
              </a:rPr>
              <a:t>my_cont</a:t>
            </a:r>
            <a:r>
              <a:rPr lang="en-US" sz="2400" dirty="0"/>
              <a:t> from the </a:t>
            </a:r>
            <a:r>
              <a:rPr lang="en-US" sz="2400" dirty="0" err="1">
                <a:solidFill>
                  <a:srgbClr val="FFFF00"/>
                </a:solidFill>
              </a:rPr>
              <a:t>my_image</a:t>
            </a:r>
            <a:r>
              <a:rPr lang="en-US" sz="2400" dirty="0"/>
              <a:t> Image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Use interactive mode with a pseudo-TTY session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itv</a:t>
            </a:r>
            <a:r>
              <a:rPr lang="en-US" b="1" i="1" dirty="0">
                <a:solidFill>
                  <a:srgbClr val="FFFF00"/>
                </a:solidFill>
              </a:rPr>
              <a:t> /code:/app --name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Mount the local folder </a:t>
            </a:r>
            <a:r>
              <a:rPr lang="en-US" sz="2400" dirty="0">
                <a:solidFill>
                  <a:srgbClr val="FFFF00"/>
                </a:solidFill>
              </a:rPr>
              <a:t>/code </a:t>
            </a:r>
            <a:r>
              <a:rPr lang="en-US" sz="2400" dirty="0"/>
              <a:t>the container folder </a:t>
            </a:r>
            <a:r>
              <a:rPr lang="en-US" sz="2400" dirty="0">
                <a:solidFill>
                  <a:srgbClr val="FFFF00"/>
                </a:solidFill>
              </a:rPr>
              <a:t>/app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FF00"/>
                </a:solidFill>
              </a:rPr>
              <a:t>docker container run -</a:t>
            </a:r>
            <a:r>
              <a:rPr lang="en-US" b="1" i="1" dirty="0" err="1">
                <a:solidFill>
                  <a:srgbClr val="FFFF00"/>
                </a:solidFill>
              </a:rPr>
              <a:t>dp</a:t>
            </a:r>
            <a:r>
              <a:rPr lang="en-US" b="1" i="1" dirty="0">
                <a:solidFill>
                  <a:srgbClr val="FFFF00"/>
                </a:solidFill>
              </a:rPr>
              <a:t> 8443:443 --name --rm </a:t>
            </a:r>
            <a:r>
              <a:rPr lang="en-US" b="1" i="1" dirty="0" err="1">
                <a:solidFill>
                  <a:srgbClr val="FFFF00"/>
                </a:solidFill>
              </a:rPr>
              <a:t>my_cont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my_image</a:t>
            </a:r>
            <a:endParaRPr lang="en-US" b="1" i="1" dirty="0">
              <a:solidFill>
                <a:srgbClr val="FFFF00"/>
              </a:solidFill>
            </a:endParaRPr>
          </a:p>
          <a:p>
            <a:r>
              <a:rPr lang="en-US" sz="2400" dirty="0"/>
              <a:t>Run the Container in background (detached) mode</a:t>
            </a:r>
          </a:p>
          <a:p>
            <a:r>
              <a:rPr lang="en-US" sz="2400" dirty="0"/>
              <a:t>Forward the local (host) TCP port </a:t>
            </a:r>
            <a:r>
              <a:rPr lang="en-US" sz="2400" dirty="0">
                <a:solidFill>
                  <a:srgbClr val="FFFF00"/>
                </a:solidFill>
              </a:rPr>
              <a:t>8443 </a:t>
            </a:r>
            <a:r>
              <a:rPr lang="en-US" sz="2400" dirty="0"/>
              <a:t>to the container TCP port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  <a:p>
            <a:r>
              <a:rPr lang="en-US" sz="2400" dirty="0"/>
              <a:t>Remove the container when it stops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-it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Exit interactive terminal mode with the escape key sequence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control + p + q</a:t>
            </a:r>
          </a:p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7" y="1802476"/>
            <a:ext cx="11782546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“Docker is a set of platform as a service products that use 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/>
              <a:t>to deliver software in packages called </a:t>
            </a:r>
            <a:r>
              <a:rPr lang="en-US" b="1" i="1" dirty="0">
                <a:solidFill>
                  <a:srgbClr val="FFFF00"/>
                </a:solidFill>
              </a:rPr>
              <a:t>containers</a:t>
            </a:r>
            <a:r>
              <a:rPr lang="en-US" i="1" dirty="0"/>
              <a:t>. Containers are isolated from one another and bundle their own software, libraries and configuration files; they can communicate with each other through well-defined channels.”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https://en.wikipedia.org/wiki/Docker_%28software%29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Okay…then what in the heck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488F-1297-7447-B9CB-37E6F87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914E5-D39D-C44A-BB15-E5977ED2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un with ls -a" descr="docker container run with ls -a">
            <a:hlinkClick r:id="" action="ppaction://media"/>
            <a:extLst>
              <a:ext uri="{FF2B5EF4-FFF2-40B4-BE49-F238E27FC236}">
                <a16:creationId xmlns:a16="http://schemas.microsoft.com/office/drawing/2014/main" id="{81735101-A184-1245-9FE9-1696B910F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to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Attach to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attach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Run the Python script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ker container attach with python" descr="docker container attach with python">
            <a:hlinkClick r:id="" action="ppaction://media"/>
            <a:extLst>
              <a:ext uri="{FF2B5EF4-FFF2-40B4-BE49-F238E27FC236}">
                <a16:creationId xmlns:a16="http://schemas.microsoft.com/office/drawing/2014/main" id="{0755A4B5-5320-F944-A9DC-49A0CB78D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7" y="4763"/>
            <a:ext cx="11482405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stop imv" descr="docker container stop imv">
            <a:hlinkClick r:id="" action="ppaction://media"/>
            <a:extLst>
              <a:ext uri="{FF2B5EF4-FFF2-40B4-BE49-F238E27FC236}">
                <a16:creationId xmlns:a16="http://schemas.microsoft.com/office/drawing/2014/main" id="{2F27E671-56DD-F84A-81E0-D45880B5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Stopped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Start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start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observe the new container state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start" descr="docker container start">
            <a:hlinkClick r:id="" action="ppaction://media"/>
            <a:extLst>
              <a:ext uri="{FF2B5EF4-FFF2-40B4-BE49-F238E27FC236}">
                <a16:creationId xmlns:a16="http://schemas.microsoft.com/office/drawing/2014/main" id="{67B571E1-E906-344F-B972-AFF3AB6B3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your Docker Containers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r>
              <a:rPr lang="en-US" dirty="0"/>
              <a:t>Stop your running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stop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Remove your stopped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rm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List your Docker Containers again, to see the result of the removal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ls -a</a:t>
            </a: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ker container rm imv" descr="docker container rm imv">
            <a:hlinkClick r:id="" action="ppaction://media"/>
            <a:extLst>
              <a:ext uri="{FF2B5EF4-FFF2-40B4-BE49-F238E27FC236}">
                <a16:creationId xmlns:a16="http://schemas.microsoft.com/office/drawing/2014/main" id="{B4107024-18CC-DA4E-8D01-C5B2FF2DB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620500" cy="1325563"/>
          </a:xfrm>
        </p:spPr>
        <p:txBody>
          <a:bodyPr/>
          <a:lstStyle/>
          <a:p>
            <a:r>
              <a:rPr lang="en-US" dirty="0"/>
              <a:t>Create a Docker Container With a Mapped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0014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new directory and file on your host computer</a:t>
            </a:r>
          </a:p>
          <a:p>
            <a:pPr marL="457200" lvl="1" indent="0">
              <a:buNone/>
            </a:pPr>
            <a:r>
              <a:rPr lang="en-US" sz="2800" b="1" i="1" dirty="0" err="1">
                <a:solidFill>
                  <a:srgbClr val="FFFF00"/>
                </a:solidFill>
              </a:rPr>
              <a:t>mkdir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</a:t>
            </a:r>
            <a:r>
              <a:rPr lang="en-US" sz="2800" b="1" i="1" dirty="0" err="1">
                <a:solidFill>
                  <a:srgbClr val="FFFF00"/>
                </a:solidFill>
              </a:rPr>
              <a:t>my_dir</a:t>
            </a:r>
            <a:endParaRPr lang="en-US" dirty="0"/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vi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400" b="1" i="1" dirty="0"/>
              <a:t>Press </a:t>
            </a:r>
            <a:r>
              <a:rPr lang="en-US" sz="2400" b="1" i="1" dirty="0" err="1">
                <a:solidFill>
                  <a:srgbClr val="FFFF00"/>
                </a:solidFill>
              </a:rPr>
              <a:t>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/>
              <a:t>to insert text,</a:t>
            </a:r>
            <a:r>
              <a:rPr lang="en-US" sz="2400" b="1" i="1" dirty="0">
                <a:solidFill>
                  <a:srgbClr val="FFFF00"/>
                </a:solidFill>
              </a:rPr>
              <a:t> type some text</a:t>
            </a:r>
            <a:r>
              <a:rPr lang="en-US" sz="2400" b="1" i="1" dirty="0"/>
              <a:t>, press </a:t>
            </a:r>
            <a:r>
              <a:rPr lang="en-US" sz="2400" b="1" i="1" dirty="0">
                <a:solidFill>
                  <a:srgbClr val="FFFF00"/>
                </a:solidFill>
              </a:rPr>
              <a:t>escape</a:t>
            </a:r>
          </a:p>
          <a:p>
            <a:pPr marL="914400" lvl="2" indent="0">
              <a:buNone/>
            </a:pPr>
            <a:r>
              <a:rPr lang="en-US" sz="2400" b="1" i="1" dirty="0"/>
              <a:t>Type </a:t>
            </a:r>
            <a:r>
              <a:rPr lang="en-US" sz="2400" b="1" i="1" dirty="0">
                <a:solidFill>
                  <a:srgbClr val="FFFF00"/>
                </a:solidFill>
              </a:rPr>
              <a:t>:x</a:t>
            </a:r>
            <a:r>
              <a:rPr lang="en-US" sz="2400" b="1" i="1" dirty="0"/>
              <a:t> and press </a:t>
            </a:r>
            <a:r>
              <a:rPr lang="en-US" sz="2400" b="1" i="1" dirty="0">
                <a:solidFill>
                  <a:srgbClr val="FFFF00"/>
                </a:solidFill>
              </a:rPr>
              <a:t>Enter/Return</a:t>
            </a:r>
            <a:r>
              <a:rPr lang="en-US" sz="2400" b="1" i="1" dirty="0"/>
              <a:t> to save and exit</a:t>
            </a:r>
          </a:p>
          <a:p>
            <a:r>
              <a:rPr lang="en-US" dirty="0"/>
              <a:t>Use your Docker Image to create a Docker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container run -</a:t>
            </a:r>
            <a:r>
              <a:rPr lang="en-US" sz="2800" b="1" i="1" dirty="0" err="1">
                <a:solidFill>
                  <a:srgbClr val="FFFF00"/>
                </a:solidFill>
              </a:rPr>
              <a:t>itv</a:t>
            </a:r>
            <a:r>
              <a:rPr lang="en-US" sz="2800" b="1" i="1" dirty="0">
                <a:solidFill>
                  <a:srgbClr val="FFFF00"/>
                </a:solidFill>
              </a:rPr>
              <a:t> $PWD:/app/files --name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my_image</a:t>
            </a:r>
            <a:endParaRPr lang="en-US" sz="2800" b="1" i="1" dirty="0">
              <a:solidFill>
                <a:srgbClr val="FFFF00"/>
              </a:solidFill>
            </a:endParaRPr>
          </a:p>
          <a:p>
            <a:r>
              <a:rPr lang="en-US" dirty="0"/>
              <a:t>Observe the mapped volume in your Container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ls -l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cd files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cat </a:t>
            </a:r>
            <a:r>
              <a:rPr lang="en-US" sz="2800" b="1" i="1" dirty="0" err="1">
                <a:solidFill>
                  <a:srgbClr val="FFFF00"/>
                </a:solidFill>
              </a:rPr>
              <a:t>my_file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D81-0790-8847-8EF8-0507F123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1B50-5F60-9041-8D64-7DFFA2C4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78" y="1825625"/>
            <a:ext cx="11676444" cy="2294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“</a:t>
            </a:r>
            <a:r>
              <a:rPr lang="en-US" b="1" i="1" dirty="0">
                <a:solidFill>
                  <a:srgbClr val="FFFF00"/>
                </a:solidFill>
              </a:rPr>
              <a:t>OS-level virtualization</a:t>
            </a:r>
            <a:r>
              <a:rPr lang="en-US" b="1" i="1" dirty="0"/>
              <a:t> </a:t>
            </a:r>
            <a:r>
              <a:rPr lang="en-US" i="1" dirty="0"/>
              <a:t>refers to an operating system paradigm in which the kernel allows the existence of </a:t>
            </a:r>
            <a:r>
              <a:rPr lang="en-US" b="1" i="1" dirty="0">
                <a:solidFill>
                  <a:srgbClr val="FFFF00"/>
                </a:solidFill>
              </a:rPr>
              <a:t>multiple isolated user space instances called </a:t>
            </a:r>
            <a:r>
              <a:rPr lang="en-US" b="1" i="1" dirty="0" err="1">
                <a:solidFill>
                  <a:srgbClr val="FFFF00"/>
                </a:solidFill>
              </a:rPr>
              <a:t>containers</a:t>
            </a:r>
            <a:r>
              <a:rPr lang="en-US" i="1" dirty="0" err="1"/>
              <a:t>programs</a:t>
            </a:r>
            <a:r>
              <a:rPr lang="en-US" i="1" dirty="0"/>
              <a:t> inside of containers can only see contents and devices assigned to the container.”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9AF956-0095-7E4B-8A59-0DBC7A3A6961}"/>
              </a:ext>
            </a:extLst>
          </p:cNvPr>
          <p:cNvSpPr txBox="1">
            <a:spLocks/>
          </p:cNvSpPr>
          <p:nvPr/>
        </p:nvSpPr>
        <p:spPr>
          <a:xfrm>
            <a:off x="363880" y="4849792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Confused? Let’s compare virtual machines and containers…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A6E8-5AFA-2E46-8A8A-4FC9C00F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8051-69FB-854E-9C7A-A8C2F728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ker container run -v" descr="docker container run -v">
            <a:hlinkClick r:id="" action="ppaction://media"/>
            <a:extLst>
              <a:ext uri="{FF2B5EF4-FFF2-40B4-BE49-F238E27FC236}">
                <a16:creationId xmlns:a16="http://schemas.microsoft.com/office/drawing/2014/main" id="{118253A0-0F58-8346-9069-24EF3FD55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27" y="6350"/>
            <a:ext cx="1147974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Docker Quick Hits</a:t>
            </a:r>
          </a:p>
        </p:txBody>
      </p:sp>
    </p:spTree>
    <p:extLst>
      <p:ext uri="{BB962C8B-B14F-4D97-AF65-F5344CB8AC3E}">
        <p14:creationId xmlns:p14="http://schemas.microsoft.com/office/powerpoint/2010/main" val="40740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Quick Hit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Share Docker Images</a:t>
            </a:r>
          </a:p>
          <a:p>
            <a:r>
              <a:rPr lang="en-US" dirty="0"/>
              <a:t>Cleaning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shell commands from the </a:t>
            </a:r>
            <a:r>
              <a:rPr lang="en-US" dirty="0">
                <a:solidFill>
                  <a:srgbClr val="FFFF00"/>
                </a:solidFill>
              </a:rPr>
              <a:t>Docker Host terminal</a:t>
            </a:r>
          </a:p>
          <a:p>
            <a:r>
              <a:rPr lang="en-US" dirty="0"/>
              <a:t>Allows interaction with Containers without first attaching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[FLAGS] </a:t>
            </a:r>
            <a:r>
              <a:rPr lang="en-US" sz="2800" b="1" i="1" dirty="0" err="1">
                <a:solidFill>
                  <a:srgbClr val="FFFF00"/>
                </a:solidFill>
              </a:rPr>
              <a:t>container_name</a:t>
            </a:r>
            <a:r>
              <a:rPr lang="en-US" sz="2800" b="1" i="1" dirty="0">
                <a:solidFill>
                  <a:srgbClr val="FFFF00"/>
                </a:solidFill>
              </a:rPr>
              <a:t> command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</a:rPr>
              <a:t>pwd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ls -la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cat /</a:t>
            </a:r>
            <a:r>
              <a:rPr lang="en-US" sz="2800" b="1" i="1" dirty="0" err="1">
                <a:solidFill>
                  <a:srgbClr val="FFFF00"/>
                </a:solidFill>
              </a:rPr>
              <a:t>etc</a:t>
            </a:r>
            <a:r>
              <a:rPr lang="en-US" sz="2800" b="1" i="1" dirty="0">
                <a:solidFill>
                  <a:srgbClr val="FFFF00"/>
                </a:solidFill>
              </a:rPr>
              <a:t>/*-release</a:t>
            </a:r>
          </a:p>
          <a:p>
            <a:pPr marL="914400" lvl="2" indent="0"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docker exec -it </a:t>
            </a:r>
            <a:r>
              <a:rPr lang="en-US" sz="2800" b="1" i="1" dirty="0" err="1">
                <a:solidFill>
                  <a:srgbClr val="FFFF00"/>
                </a:solidFill>
              </a:rPr>
              <a:t>my_cont</a:t>
            </a:r>
            <a:r>
              <a:rPr lang="en-US" sz="2800" b="1" i="1" dirty="0">
                <a:solidFill>
                  <a:srgbClr val="FFFF00"/>
                </a:solidFill>
              </a:rPr>
              <a:t> python </a:t>
            </a:r>
            <a:r>
              <a:rPr lang="en-US" sz="2800" b="1" i="1" dirty="0" err="1">
                <a:solidFill>
                  <a:srgbClr val="FFFF00"/>
                </a:solidFill>
              </a:rPr>
              <a:t>my_script.py</a:t>
            </a: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sz="2800" b="1" i="1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55DF-385E-9A4F-AB08-FEBC1199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3FD9-ADE0-084E-A8CC-44CA0BA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for building and running </a:t>
            </a:r>
            <a:r>
              <a:rPr lang="en-US" dirty="0">
                <a:solidFill>
                  <a:srgbClr val="FFFF00"/>
                </a:solidFill>
              </a:rPr>
              <a:t>multi-container</a:t>
            </a:r>
            <a:r>
              <a:rPr lang="en-US" dirty="0"/>
              <a:t> Docker </a:t>
            </a:r>
            <a:r>
              <a:rPr lang="en-US" dirty="0">
                <a:solidFill>
                  <a:srgbClr val="FFFF00"/>
                </a:solidFill>
              </a:rPr>
              <a:t>applications</a:t>
            </a:r>
          </a:p>
          <a:p>
            <a:r>
              <a:rPr lang="en-US" dirty="0"/>
              <a:t>Simple orchestration tool for Docker with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instructions</a:t>
            </a:r>
          </a:p>
          <a:p>
            <a:r>
              <a:rPr lang="en-US" dirty="0"/>
              <a:t>Single command to build &amp; deploy a multi-container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81CE-B8A7-7540-B619-28D0990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EAA2-2326-1F4D-9BCE-0FC3EC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2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1B5-F989-1B42-A9E6-11CEA71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E629-5E5A-A241-BF15-ED95112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docker system df [-v]</a:t>
            </a:r>
          </a:p>
          <a:p>
            <a:pPr lvl="1"/>
            <a:r>
              <a:rPr lang="en-US" dirty="0"/>
              <a:t>Dangling images (&lt;none&gt;</a:t>
            </a:r>
            <a:r>
              <a:rPr lang="en-US" baseline="0" dirty="0"/>
              <a:t> repository and tag names)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 info</a:t>
            </a:r>
            <a:endParaRPr lang="en-US" sz="2400" dirty="0">
              <a:effectLst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system</a:t>
            </a: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prune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image/container prune</a:t>
            </a:r>
            <a:endParaRPr lang="en-US" sz="2400" dirty="0"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B6D93-0D34-764F-BA13-54BACE11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22B27-1E0E-0342-B7E3-F19EF28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57D4-80F1-4846-BA92-900094A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Virtual Machines and Containers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C7185-B68A-4548-A668-68CE9EF73BB5}"/>
              </a:ext>
            </a:extLst>
          </p:cNvPr>
          <p:cNvSpPr txBox="1">
            <a:spLocks/>
          </p:cNvSpPr>
          <p:nvPr/>
        </p:nvSpPr>
        <p:spPr>
          <a:xfrm>
            <a:off x="392455" y="1504944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Virtual Machines ≈ Houses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BBE0C3-D803-E649-962D-9403B92FF06F}"/>
              </a:ext>
            </a:extLst>
          </p:cNvPr>
          <p:cNvSpPr txBox="1">
            <a:spLocks/>
          </p:cNvSpPr>
          <p:nvPr/>
        </p:nvSpPr>
        <p:spPr>
          <a:xfrm>
            <a:off x="6591302" y="1504943"/>
            <a:ext cx="5208245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Containers ≈ Apartments</a:t>
            </a:r>
          </a:p>
        </p:txBody>
      </p:sp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F215BF89-70CD-8A4A-89ED-B1D1180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70" y="2014310"/>
            <a:ext cx="1856308" cy="1967817"/>
          </a:xfrm>
          <a:prstGeom prst="rect">
            <a:avLst/>
          </a:prstGeom>
        </p:spPr>
      </p:pic>
      <p:pic>
        <p:nvPicPr>
          <p:cNvPr id="18" name="Picture 17" descr="A picture containing sitting, table, wooden, clock&#10;&#10;Description automatically generated">
            <a:extLst>
              <a:ext uri="{FF2B5EF4-FFF2-40B4-BE49-F238E27FC236}">
                <a16:creationId xmlns:a16="http://schemas.microsoft.com/office/drawing/2014/main" id="{AEE85A69-302A-B044-A972-A4E38A7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" y="2204127"/>
            <a:ext cx="5486400" cy="177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EC9849-F241-664B-B3D8-A17D7EE0537D}"/>
              </a:ext>
            </a:extLst>
          </p:cNvPr>
          <p:cNvSpPr txBox="1">
            <a:spLocks/>
          </p:cNvSpPr>
          <p:nvPr/>
        </p:nvSpPr>
        <p:spPr>
          <a:xfrm>
            <a:off x="253377" y="4067851"/>
            <a:ext cx="5625477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Fully self-contained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Dedicated utilities</a:t>
            </a:r>
          </a:p>
          <a:p>
            <a:r>
              <a:rPr lang="en-US" dirty="0"/>
              <a:t>Dedicated rooms – kitchen, dining room, family room, living room, etc.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1194CE-7B1B-2045-B8F9-382532E1DEEB}"/>
              </a:ext>
            </a:extLst>
          </p:cNvPr>
          <p:cNvSpPr txBox="1">
            <a:spLocks/>
          </p:cNvSpPr>
          <p:nvPr/>
        </p:nvSpPr>
        <p:spPr>
          <a:xfrm>
            <a:off x="6313148" y="4059008"/>
            <a:ext cx="5625475" cy="2361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living spaces</a:t>
            </a:r>
          </a:p>
          <a:p>
            <a:r>
              <a:rPr lang="en-US" dirty="0"/>
              <a:t>Safeguarded from unwanted guests</a:t>
            </a:r>
          </a:p>
          <a:p>
            <a:r>
              <a:rPr lang="en-US" dirty="0"/>
              <a:t>Shared utilities</a:t>
            </a:r>
          </a:p>
          <a:p>
            <a:r>
              <a:rPr lang="en-US" dirty="0"/>
              <a:t>Shared rooms – kitchen/dining room, family/living room etc.)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D0790-2BCC-F344-9FE2-AECE8DE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7BFD-AFDA-6D45-8A3A-556433E1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5E4D3-6982-7B4D-B8B4-E925DEF63B78}"/>
              </a:ext>
            </a:extLst>
          </p:cNvPr>
          <p:cNvSpPr/>
          <p:nvPr/>
        </p:nvSpPr>
        <p:spPr>
          <a:xfrm>
            <a:off x="1022993" y="2127902"/>
            <a:ext cx="10195287" cy="1782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If all you need is an apartment,</a:t>
            </a:r>
          </a:p>
          <a:p>
            <a:pPr algn="ctr"/>
            <a:r>
              <a:rPr lang="en-US" sz="5400" dirty="0">
                <a:solidFill>
                  <a:srgbClr val="FFFF00"/>
                </a:solidFill>
              </a:rPr>
              <a:t>why buy a house?</a:t>
            </a:r>
          </a:p>
        </p:txBody>
      </p:sp>
    </p:spTree>
    <p:extLst>
      <p:ext uri="{BB962C8B-B14F-4D97-AF65-F5344CB8AC3E}">
        <p14:creationId xmlns:p14="http://schemas.microsoft.com/office/powerpoint/2010/main" val="29246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build="p"/>
      <p:bldP spid="20" grpId="0" build="p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6E4C-FC36-3E4C-9387-96DD2007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1A0DE-9D64-5A48-94B5-5B4E42709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3688"/>
            <a:ext cx="9144000" cy="1655762"/>
          </a:xfrm>
        </p:spPr>
        <p:txBody>
          <a:bodyPr/>
          <a:lstStyle/>
          <a:p>
            <a:r>
              <a:rPr lang="en-US" dirty="0"/>
              <a:t>Quiz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13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Quiz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321FA-E52C-D94C-9BD4-7673E7F9DF74}"/>
              </a:ext>
            </a:extLst>
          </p:cNvPr>
          <p:cNvSpPr txBox="1">
            <a:spLocks/>
          </p:cNvSpPr>
          <p:nvPr/>
        </p:nvSpPr>
        <p:spPr>
          <a:xfrm>
            <a:off x="363880" y="5660945"/>
            <a:ext cx="11676444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https://github.wwt.com/pages/hullt/devnet-quizzes/docker-fundamentals/</a:t>
            </a:r>
            <a:endParaRPr lang="en-US" dirty="0"/>
          </a:p>
        </p:txBody>
      </p:sp>
      <p:pic>
        <p:nvPicPr>
          <p:cNvPr id="10" name="Picture 9" descr="A picture containing building, man, front, sitting&#10;&#10;Description automatically generated">
            <a:extLst>
              <a:ext uri="{FF2B5EF4-FFF2-40B4-BE49-F238E27FC236}">
                <a16:creationId xmlns:a16="http://schemas.microsoft.com/office/drawing/2014/main" id="{70321F9B-8052-3540-BE8F-C81CB76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8" y="1394749"/>
            <a:ext cx="5182312" cy="40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089-1746-624B-8E73-D3DAB8E8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B10-0364-A849-B3A4-1D0DA409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https://docs.docker.com/install</a:t>
            </a:r>
          </a:p>
          <a:p>
            <a:r>
              <a:rPr lang="en-US" dirty="0">
                <a:hlinkClick r:id="rId2"/>
              </a:rPr>
              <a:t>https://docs.docker.com/engine/docker-overview</a:t>
            </a:r>
          </a:p>
          <a:p>
            <a:r>
              <a:rPr lang="en-US" dirty="0">
                <a:hlinkClick r:id="rId2"/>
              </a:rPr>
              <a:t>https://docs.docker.com/engine/reference/builder</a:t>
            </a:r>
          </a:p>
          <a:p>
            <a:r>
              <a:rPr lang="en-US" dirty="0">
                <a:hlinkClick r:id="rId2"/>
              </a:rPr>
              <a:t>https://docs.docker.com/engine/reference/commandline</a:t>
            </a:r>
          </a:p>
          <a:p>
            <a:r>
              <a:rPr lang="en-US" dirty="0">
                <a:hlinkClick r:id="rId2"/>
              </a:rPr>
              <a:t>https://docs.docker.com/compose</a:t>
            </a:r>
          </a:p>
          <a:p>
            <a:r>
              <a:rPr lang="en-US" dirty="0">
                <a:hlinkClick r:id="rId2"/>
              </a:rPr>
              <a:t>https://en.wikipedia.org/wiki/Docker_%28software%29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https://en.wikipedia.org/wiki/OS-level_virtualization</a:t>
            </a:r>
            <a:endParaRPr lang="en-US" dirty="0"/>
          </a:p>
          <a:p>
            <a:r>
              <a:rPr lang="en-US" dirty="0">
                <a:hlinkClick r:id="rId4"/>
              </a:rPr>
              <a:t>https://diveintodocker.com</a:t>
            </a:r>
            <a:r>
              <a:rPr lang="en-US" dirty="0"/>
              <a:t> – paid instructional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AF79-F4AC-E94E-9E55-220D0D39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C1A4-CE8B-DB4A-8F86-2508518C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65EBD54-CF93-1D4A-A39B-E0E2861C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10" y="1817365"/>
            <a:ext cx="3786779" cy="32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670A9-B06A-3448-BABA-FAD62750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ACAD-17C1-C249-A498-C4A1A1AD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2C7E-9730-C84F-8787-616E5DD9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B9F8-8D0E-3848-A00B-5575499D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World Wide Technology 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3BB8-2FED-134C-B4F1-C367A75B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F03C0-E6DC-024D-889A-2479DE69AC4F}"/>
              </a:ext>
            </a:extLst>
          </p:cNvPr>
          <p:cNvSpPr/>
          <p:nvPr/>
        </p:nvSpPr>
        <p:spPr>
          <a:xfrm>
            <a:off x="619252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E820B-27FA-E346-BF91-9D27F2537BDB}"/>
              </a:ext>
            </a:extLst>
          </p:cNvPr>
          <p:cNvSpPr/>
          <p:nvPr/>
        </p:nvSpPr>
        <p:spPr>
          <a:xfrm>
            <a:off x="619251" y="5271119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39852-E68D-ED4F-9C3E-7B184C6EC9AE}"/>
              </a:ext>
            </a:extLst>
          </p:cNvPr>
          <p:cNvSpPr/>
          <p:nvPr/>
        </p:nvSpPr>
        <p:spPr>
          <a:xfrm>
            <a:off x="619250" y="2504660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4D73-2FEB-CC47-B526-56BB078DF402}"/>
              </a:ext>
            </a:extLst>
          </p:cNvPr>
          <p:cNvSpPr txBox="1"/>
          <p:nvPr/>
        </p:nvSpPr>
        <p:spPr>
          <a:xfrm>
            <a:off x="619250" y="2538796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84E76F-B98C-1A44-BC48-88BF5376E051}"/>
              </a:ext>
            </a:extLst>
          </p:cNvPr>
          <p:cNvGrpSpPr/>
          <p:nvPr/>
        </p:nvGrpSpPr>
        <p:grpSpPr>
          <a:xfrm>
            <a:off x="725172" y="2898470"/>
            <a:ext cx="935266" cy="2250844"/>
            <a:chOff x="725172" y="2898470"/>
            <a:chExt cx="935266" cy="2250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83643-6DE0-7F4A-8643-4A4A3EFC1862}"/>
                </a:ext>
              </a:extLst>
            </p:cNvPr>
            <p:cNvSpPr/>
            <p:nvPr/>
          </p:nvSpPr>
          <p:spPr>
            <a:xfrm>
              <a:off x="725173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43507-B48F-724A-BF73-9ACB8E6C7360}"/>
                </a:ext>
              </a:extLst>
            </p:cNvPr>
            <p:cNvSpPr/>
            <p:nvPr/>
          </p:nvSpPr>
          <p:spPr>
            <a:xfrm>
              <a:off x="725173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607C4-0F9F-8A48-8378-667E346F142B}"/>
                </a:ext>
              </a:extLst>
            </p:cNvPr>
            <p:cNvSpPr/>
            <p:nvPr/>
          </p:nvSpPr>
          <p:spPr>
            <a:xfrm>
              <a:off x="725172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E3C79B1-EB9F-AA49-86B7-08A6DF4B2CE0}"/>
              </a:ext>
            </a:extLst>
          </p:cNvPr>
          <p:cNvGrpSpPr/>
          <p:nvPr/>
        </p:nvGrpSpPr>
        <p:grpSpPr>
          <a:xfrm>
            <a:off x="1738614" y="2898470"/>
            <a:ext cx="935266" cy="2250844"/>
            <a:chOff x="1738614" y="2898470"/>
            <a:chExt cx="935266" cy="2250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F27EA-D604-EB42-9F40-9DEA87820329}"/>
                </a:ext>
              </a:extLst>
            </p:cNvPr>
            <p:cNvSpPr/>
            <p:nvPr/>
          </p:nvSpPr>
          <p:spPr>
            <a:xfrm>
              <a:off x="1738615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77F251-9361-4A4D-9448-F59510CAFE15}"/>
                </a:ext>
              </a:extLst>
            </p:cNvPr>
            <p:cNvSpPr/>
            <p:nvPr/>
          </p:nvSpPr>
          <p:spPr>
            <a:xfrm>
              <a:off x="1738615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2793-3A9D-AE4D-A19A-D18C0497FD98}"/>
                </a:ext>
              </a:extLst>
            </p:cNvPr>
            <p:cNvSpPr/>
            <p:nvPr/>
          </p:nvSpPr>
          <p:spPr>
            <a:xfrm>
              <a:off x="1738614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E73978-F4C2-8948-B3CF-580671E705B4}"/>
              </a:ext>
            </a:extLst>
          </p:cNvPr>
          <p:cNvGrpSpPr/>
          <p:nvPr/>
        </p:nvGrpSpPr>
        <p:grpSpPr>
          <a:xfrm>
            <a:off x="2752056" y="2898470"/>
            <a:ext cx="935266" cy="2250844"/>
            <a:chOff x="2752056" y="2898470"/>
            <a:chExt cx="935266" cy="22508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F3E272-025D-104B-A426-18A36F8EF7E4}"/>
                </a:ext>
              </a:extLst>
            </p:cNvPr>
            <p:cNvSpPr/>
            <p:nvPr/>
          </p:nvSpPr>
          <p:spPr>
            <a:xfrm>
              <a:off x="2752057" y="3922798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E6BBE3-53AB-964A-8211-23635C6145BB}"/>
                </a:ext>
              </a:extLst>
            </p:cNvPr>
            <p:cNvSpPr/>
            <p:nvPr/>
          </p:nvSpPr>
          <p:spPr>
            <a:xfrm>
              <a:off x="2752057" y="3410634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45D213-3C27-174D-9C76-C3705DE6BA1C}"/>
                </a:ext>
              </a:extLst>
            </p:cNvPr>
            <p:cNvSpPr/>
            <p:nvPr/>
          </p:nvSpPr>
          <p:spPr>
            <a:xfrm>
              <a:off x="2752056" y="2898470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95263E7-9985-6841-B1E1-97B77C0137C7}"/>
              </a:ext>
            </a:extLst>
          </p:cNvPr>
          <p:cNvSpPr/>
          <p:nvPr/>
        </p:nvSpPr>
        <p:spPr>
          <a:xfrm>
            <a:off x="450408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4826D-DABA-A449-999E-F4C1D6842A87}"/>
              </a:ext>
            </a:extLst>
          </p:cNvPr>
          <p:cNvSpPr/>
          <p:nvPr/>
        </p:nvSpPr>
        <p:spPr>
          <a:xfrm>
            <a:off x="450408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E4EAEA-A8F5-F74C-9A8C-E00D8B7501F7}"/>
              </a:ext>
            </a:extLst>
          </p:cNvPr>
          <p:cNvSpPr/>
          <p:nvPr/>
        </p:nvSpPr>
        <p:spPr>
          <a:xfrm>
            <a:off x="450408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F5195D-1613-3A45-A9D6-E026304DE0CF}"/>
              </a:ext>
            </a:extLst>
          </p:cNvPr>
          <p:cNvSpPr txBox="1"/>
          <p:nvPr/>
        </p:nvSpPr>
        <p:spPr>
          <a:xfrm>
            <a:off x="450408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1ABD92-CA08-204F-8872-4DA02873C7CA}"/>
              </a:ext>
            </a:extLst>
          </p:cNvPr>
          <p:cNvGrpSpPr/>
          <p:nvPr/>
        </p:nvGrpSpPr>
        <p:grpSpPr>
          <a:xfrm>
            <a:off x="4610004" y="2386306"/>
            <a:ext cx="935266" cy="2250844"/>
            <a:chOff x="4610004" y="2386306"/>
            <a:chExt cx="935266" cy="22508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C35941-F60A-854D-B20C-68665CEE4166}"/>
                </a:ext>
              </a:extLst>
            </p:cNvPr>
            <p:cNvSpPr/>
            <p:nvPr/>
          </p:nvSpPr>
          <p:spPr>
            <a:xfrm>
              <a:off x="4610005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C97C6-04F7-5342-9C7B-FC815EF868EB}"/>
                </a:ext>
              </a:extLst>
            </p:cNvPr>
            <p:cNvSpPr/>
            <p:nvPr/>
          </p:nvSpPr>
          <p:spPr>
            <a:xfrm>
              <a:off x="461000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C1AD0F-9670-E44E-B743-5CB11A98B128}"/>
                </a:ext>
              </a:extLst>
            </p:cNvPr>
            <p:cNvSpPr/>
            <p:nvPr/>
          </p:nvSpPr>
          <p:spPr>
            <a:xfrm>
              <a:off x="461000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135BF5-F0DC-BF48-B602-35F6A3B4E4E5}"/>
              </a:ext>
            </a:extLst>
          </p:cNvPr>
          <p:cNvGrpSpPr/>
          <p:nvPr/>
        </p:nvGrpSpPr>
        <p:grpSpPr>
          <a:xfrm>
            <a:off x="5623446" y="2386306"/>
            <a:ext cx="935266" cy="2250844"/>
            <a:chOff x="5623446" y="2386306"/>
            <a:chExt cx="935266" cy="22508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EC5D2A-BFD9-114D-AE30-E55755F6E7F7}"/>
                </a:ext>
              </a:extLst>
            </p:cNvPr>
            <p:cNvSpPr/>
            <p:nvPr/>
          </p:nvSpPr>
          <p:spPr>
            <a:xfrm>
              <a:off x="5623447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3BE753-4A39-3C40-8817-CC40B3C9D442}"/>
                </a:ext>
              </a:extLst>
            </p:cNvPr>
            <p:cNvSpPr/>
            <p:nvPr/>
          </p:nvSpPr>
          <p:spPr>
            <a:xfrm>
              <a:off x="562344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737556-92AB-9048-922C-3E00E86A0F65}"/>
                </a:ext>
              </a:extLst>
            </p:cNvPr>
            <p:cNvSpPr/>
            <p:nvPr/>
          </p:nvSpPr>
          <p:spPr>
            <a:xfrm>
              <a:off x="562344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914A0F-58FD-224E-8953-714AB35E9D3E}"/>
              </a:ext>
            </a:extLst>
          </p:cNvPr>
          <p:cNvGrpSpPr/>
          <p:nvPr/>
        </p:nvGrpSpPr>
        <p:grpSpPr>
          <a:xfrm>
            <a:off x="6636888" y="2386306"/>
            <a:ext cx="935266" cy="2250844"/>
            <a:chOff x="6636888" y="2386306"/>
            <a:chExt cx="935266" cy="22508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4584F5-4C75-C64D-8999-31CEBCDB65AE}"/>
                </a:ext>
              </a:extLst>
            </p:cNvPr>
            <p:cNvSpPr/>
            <p:nvPr/>
          </p:nvSpPr>
          <p:spPr>
            <a:xfrm>
              <a:off x="6636889" y="3410634"/>
              <a:ext cx="935265" cy="122651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32A1673-7357-4E4C-97FF-05FD231FF32C}"/>
                </a:ext>
              </a:extLst>
            </p:cNvPr>
            <p:cNvSpPr/>
            <p:nvPr/>
          </p:nvSpPr>
          <p:spPr>
            <a:xfrm>
              <a:off x="663688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0C35B5-0B64-FE41-A32B-16C3C11ED859}"/>
                </a:ext>
              </a:extLst>
            </p:cNvPr>
            <p:cNvSpPr/>
            <p:nvPr/>
          </p:nvSpPr>
          <p:spPr>
            <a:xfrm>
              <a:off x="663688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1746ABA-E598-364F-9661-C76BD4B6F829}"/>
              </a:ext>
            </a:extLst>
          </p:cNvPr>
          <p:cNvSpPr/>
          <p:nvPr/>
        </p:nvSpPr>
        <p:spPr>
          <a:xfrm>
            <a:off x="4504082" y="4758955"/>
            <a:ext cx="3183835" cy="4512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136C0D-B250-6446-9441-312314EA8C06}"/>
              </a:ext>
            </a:extLst>
          </p:cNvPr>
          <p:cNvSpPr/>
          <p:nvPr/>
        </p:nvSpPr>
        <p:spPr>
          <a:xfrm>
            <a:off x="8587794" y="5783283"/>
            <a:ext cx="3183835" cy="45126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Bare Metal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CC0D-8F20-424C-8E03-33757241AEE1}"/>
              </a:ext>
            </a:extLst>
          </p:cNvPr>
          <p:cNvSpPr/>
          <p:nvPr/>
        </p:nvSpPr>
        <p:spPr>
          <a:xfrm>
            <a:off x="8587793" y="5271119"/>
            <a:ext cx="3183835" cy="45126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CAC193-33BB-D240-9132-D8837CA28596}"/>
              </a:ext>
            </a:extLst>
          </p:cNvPr>
          <p:cNvSpPr/>
          <p:nvPr/>
        </p:nvSpPr>
        <p:spPr>
          <a:xfrm>
            <a:off x="8587792" y="1992496"/>
            <a:ext cx="3183835" cy="27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A801AE-D8E1-494A-920C-5F6F2938D1C6}"/>
              </a:ext>
            </a:extLst>
          </p:cNvPr>
          <p:cNvSpPr txBox="1"/>
          <p:nvPr/>
        </p:nvSpPr>
        <p:spPr>
          <a:xfrm>
            <a:off x="8587792" y="2026632"/>
            <a:ext cx="31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550FCAF-B462-244B-BAFE-D58DBDEE3CED}"/>
              </a:ext>
            </a:extLst>
          </p:cNvPr>
          <p:cNvGrpSpPr/>
          <p:nvPr/>
        </p:nvGrpSpPr>
        <p:grpSpPr>
          <a:xfrm>
            <a:off x="8693714" y="2386306"/>
            <a:ext cx="935266" cy="963426"/>
            <a:chOff x="8693714" y="2386306"/>
            <a:chExt cx="935266" cy="9634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C2CB60-396C-B54C-8C6D-49FF7EC5CAB9}"/>
                </a:ext>
              </a:extLst>
            </p:cNvPr>
            <p:cNvSpPr/>
            <p:nvPr/>
          </p:nvSpPr>
          <p:spPr>
            <a:xfrm>
              <a:off x="8693715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6CEC128-D070-9A4C-8F7B-B35C01764C61}"/>
                </a:ext>
              </a:extLst>
            </p:cNvPr>
            <p:cNvSpPr/>
            <p:nvPr/>
          </p:nvSpPr>
          <p:spPr>
            <a:xfrm>
              <a:off x="8693714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F73D43-A40E-BE41-98EC-BA7476DCA58D}"/>
              </a:ext>
            </a:extLst>
          </p:cNvPr>
          <p:cNvGrpSpPr/>
          <p:nvPr/>
        </p:nvGrpSpPr>
        <p:grpSpPr>
          <a:xfrm>
            <a:off x="9707156" y="2386306"/>
            <a:ext cx="935266" cy="963426"/>
            <a:chOff x="9707156" y="2386306"/>
            <a:chExt cx="935266" cy="963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057CD18-FF49-E34A-A609-7AAB30EC2BB9}"/>
                </a:ext>
              </a:extLst>
            </p:cNvPr>
            <p:cNvSpPr/>
            <p:nvPr/>
          </p:nvSpPr>
          <p:spPr>
            <a:xfrm>
              <a:off x="9707157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32B4B2-BAF7-5449-82C6-233F9837BFC8}"/>
                </a:ext>
              </a:extLst>
            </p:cNvPr>
            <p:cNvSpPr/>
            <p:nvPr/>
          </p:nvSpPr>
          <p:spPr>
            <a:xfrm>
              <a:off x="9707156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18CC92-ADE0-6E4F-A328-0060A6F944B3}"/>
              </a:ext>
            </a:extLst>
          </p:cNvPr>
          <p:cNvGrpSpPr/>
          <p:nvPr/>
        </p:nvGrpSpPr>
        <p:grpSpPr>
          <a:xfrm>
            <a:off x="10720598" y="2386306"/>
            <a:ext cx="935266" cy="963426"/>
            <a:chOff x="10720598" y="2386306"/>
            <a:chExt cx="935266" cy="9634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0E785DD-43A6-8844-A19F-5A2087A5B67B}"/>
                </a:ext>
              </a:extLst>
            </p:cNvPr>
            <p:cNvSpPr/>
            <p:nvPr/>
          </p:nvSpPr>
          <p:spPr>
            <a:xfrm>
              <a:off x="10720599" y="2898470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9373C8-B9D2-8749-AFDF-A829919E9A4F}"/>
                </a:ext>
              </a:extLst>
            </p:cNvPr>
            <p:cNvSpPr/>
            <p:nvPr/>
          </p:nvSpPr>
          <p:spPr>
            <a:xfrm>
              <a:off x="10720598" y="2386306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FDB0BCE-6C00-E042-803E-69FC575F38F9}"/>
              </a:ext>
            </a:extLst>
          </p:cNvPr>
          <p:cNvSpPr/>
          <p:nvPr/>
        </p:nvSpPr>
        <p:spPr>
          <a:xfrm>
            <a:off x="8587792" y="4758955"/>
            <a:ext cx="3183835" cy="4512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3B9741-F3C3-BB45-9394-A33035CF2C0D}"/>
              </a:ext>
            </a:extLst>
          </p:cNvPr>
          <p:cNvGrpSpPr/>
          <p:nvPr/>
        </p:nvGrpSpPr>
        <p:grpSpPr>
          <a:xfrm>
            <a:off x="8693714" y="3542179"/>
            <a:ext cx="935266" cy="963426"/>
            <a:chOff x="8693714" y="3542179"/>
            <a:chExt cx="935266" cy="96342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45A482F-92AE-804B-9A93-8DD9036B9570}"/>
                </a:ext>
              </a:extLst>
            </p:cNvPr>
            <p:cNvSpPr/>
            <p:nvPr/>
          </p:nvSpPr>
          <p:spPr>
            <a:xfrm>
              <a:off x="8693715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6FD0603-E7C0-EA48-A8D0-4CE345361D77}"/>
                </a:ext>
              </a:extLst>
            </p:cNvPr>
            <p:cNvSpPr/>
            <p:nvPr/>
          </p:nvSpPr>
          <p:spPr>
            <a:xfrm>
              <a:off x="8693714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F48D8-15A4-9C45-922A-53F8B822C387}"/>
              </a:ext>
            </a:extLst>
          </p:cNvPr>
          <p:cNvGrpSpPr/>
          <p:nvPr/>
        </p:nvGrpSpPr>
        <p:grpSpPr>
          <a:xfrm>
            <a:off x="9707156" y="3542179"/>
            <a:ext cx="935266" cy="963426"/>
            <a:chOff x="9707156" y="3542179"/>
            <a:chExt cx="935266" cy="96342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E6739F-7B55-BF41-BC14-F99058642BB9}"/>
                </a:ext>
              </a:extLst>
            </p:cNvPr>
            <p:cNvSpPr/>
            <p:nvPr/>
          </p:nvSpPr>
          <p:spPr>
            <a:xfrm>
              <a:off x="9707157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93639D-95DB-C549-988D-67F7644018F7}"/>
                </a:ext>
              </a:extLst>
            </p:cNvPr>
            <p:cNvSpPr/>
            <p:nvPr/>
          </p:nvSpPr>
          <p:spPr>
            <a:xfrm>
              <a:off x="9707156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DCCC2F-CEB8-BE44-9D9E-E1DCD32CE343}"/>
              </a:ext>
            </a:extLst>
          </p:cNvPr>
          <p:cNvGrpSpPr/>
          <p:nvPr/>
        </p:nvGrpSpPr>
        <p:grpSpPr>
          <a:xfrm>
            <a:off x="10720598" y="3542179"/>
            <a:ext cx="935266" cy="963426"/>
            <a:chOff x="10720598" y="3542179"/>
            <a:chExt cx="935266" cy="9634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D8C043-ADFF-824C-A192-24C7702CE39D}"/>
                </a:ext>
              </a:extLst>
            </p:cNvPr>
            <p:cNvSpPr/>
            <p:nvPr/>
          </p:nvSpPr>
          <p:spPr>
            <a:xfrm>
              <a:off x="10720599" y="4054343"/>
              <a:ext cx="935265" cy="45126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Bin/Libs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DCE06D-EAB1-0C44-8EA7-93054590329C}"/>
                </a:ext>
              </a:extLst>
            </p:cNvPr>
            <p:cNvSpPr/>
            <p:nvPr/>
          </p:nvSpPr>
          <p:spPr>
            <a:xfrm>
              <a:off x="10720598" y="3542179"/>
              <a:ext cx="935265" cy="45126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4C1FEE86-C858-7946-A404-46CD8CDE7239}"/>
              </a:ext>
            </a:extLst>
          </p:cNvPr>
          <p:cNvSpPr txBox="1">
            <a:spLocks/>
          </p:cNvSpPr>
          <p:nvPr/>
        </p:nvSpPr>
        <p:spPr>
          <a:xfrm>
            <a:off x="619250" y="1504944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1 Virtualization 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094D005-CBBF-D24F-A39E-9E12D61925EC}"/>
              </a:ext>
            </a:extLst>
          </p:cNvPr>
          <p:cNvSpPr txBox="1">
            <a:spLocks/>
          </p:cNvSpPr>
          <p:nvPr/>
        </p:nvSpPr>
        <p:spPr>
          <a:xfrm>
            <a:off x="4499160" y="1501282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Type 2 Virtualization 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F5AA298-D82B-964F-A00A-95A9AAB42D33}"/>
              </a:ext>
            </a:extLst>
          </p:cNvPr>
          <p:cNvSpPr txBox="1">
            <a:spLocks/>
          </p:cNvSpPr>
          <p:nvPr/>
        </p:nvSpPr>
        <p:spPr>
          <a:xfrm>
            <a:off x="8582870" y="1494935"/>
            <a:ext cx="3183836" cy="61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0660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50"/>
                            </p:stCondLst>
                            <p:childTnLst>
                              <p:par>
                                <p:cTn id="151" presetID="9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7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67" grpId="0" animBg="1"/>
      <p:bldP spid="68" grpId="0" animBg="1"/>
      <p:bldP spid="69" grpId="0" animBg="1"/>
      <p:bldP spid="70" grpId="0"/>
      <p:bldP spid="80" grpId="0" animBg="1"/>
      <p:bldP spid="81" grpId="0" animBg="1"/>
      <p:bldP spid="82" grpId="0" animBg="1"/>
      <p:bldP spid="83" grpId="0" animBg="1"/>
      <p:bldP spid="84" grpId="0"/>
      <p:bldP spid="94" grpId="0" animBg="1"/>
      <p:bldP spid="101" grpId="0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EF5D-650C-3B40-B094-703A11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 for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CF1-43F9-8548-A8F2-800FED32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developer environments</a:t>
            </a:r>
          </a:p>
          <a:p>
            <a:r>
              <a:rPr lang="en-US" dirty="0"/>
              <a:t>Distributed, especially multi-cloud, environments</a:t>
            </a:r>
          </a:p>
          <a:p>
            <a:r>
              <a:rPr lang="en-US" dirty="0"/>
              <a:t>Micro-services architectures</a:t>
            </a:r>
          </a:p>
          <a:p>
            <a:r>
              <a:rPr lang="en-US" dirty="0"/>
              <a:t>Cross-OS tool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C709-5B1F-6540-8ECD-73AAE508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World Wide Technology 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7D5A-2E3F-904F-A276-7A4CCAB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02FA-DD2D-1844-AE35-8B2EAB0CF4E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1CB397-3FEE-6149-976E-45F8908D8626}"/>
              </a:ext>
            </a:extLst>
          </p:cNvPr>
          <p:cNvCxnSpPr>
            <a:cxnSpLocks/>
          </p:cNvCxnSpPr>
          <p:nvPr/>
        </p:nvCxnSpPr>
        <p:spPr>
          <a:xfrm>
            <a:off x="4397981" y="5100422"/>
            <a:ext cx="420314" cy="37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loud 140">
            <a:extLst>
              <a:ext uri="{FF2B5EF4-FFF2-40B4-BE49-F238E27FC236}">
                <a16:creationId xmlns:a16="http://schemas.microsoft.com/office/drawing/2014/main" id="{918611B8-64B7-B64F-9919-002ED4E4414A}"/>
              </a:ext>
            </a:extLst>
          </p:cNvPr>
          <p:cNvSpPr/>
          <p:nvPr/>
        </p:nvSpPr>
        <p:spPr>
          <a:xfrm>
            <a:off x="4360901" y="5183128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loud 141">
            <a:extLst>
              <a:ext uri="{FF2B5EF4-FFF2-40B4-BE49-F238E27FC236}">
                <a16:creationId xmlns:a16="http://schemas.microsoft.com/office/drawing/2014/main" id="{C3A3AF0F-CA05-B841-8AC0-7B6173ADF023}"/>
              </a:ext>
            </a:extLst>
          </p:cNvPr>
          <p:cNvSpPr/>
          <p:nvPr/>
        </p:nvSpPr>
        <p:spPr>
          <a:xfrm>
            <a:off x="3113052" y="4160019"/>
            <a:ext cx="1661032" cy="1262910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49F08C2-B0CB-3643-8983-BF9D1F259431}"/>
              </a:ext>
            </a:extLst>
          </p:cNvPr>
          <p:cNvGrpSpPr/>
          <p:nvPr/>
        </p:nvGrpSpPr>
        <p:grpSpPr>
          <a:xfrm>
            <a:off x="3455246" y="4246540"/>
            <a:ext cx="949126" cy="895235"/>
            <a:chOff x="408464" y="3872276"/>
            <a:chExt cx="2636443" cy="24867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49041A-D073-1E4A-9C4D-1CFBC5FBAE94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close up of a sign&#10;&#10;Description automatically generated">
              <a:extLst>
                <a:ext uri="{FF2B5EF4-FFF2-40B4-BE49-F238E27FC236}">
                  <a16:creationId xmlns:a16="http://schemas.microsoft.com/office/drawing/2014/main" id="{1C318A0A-EC55-974A-BFEF-2E6E2D77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54272B-2700-0649-8132-5EF8D577F8ED}"/>
              </a:ext>
            </a:extLst>
          </p:cNvPr>
          <p:cNvGrpSpPr/>
          <p:nvPr/>
        </p:nvGrpSpPr>
        <p:grpSpPr>
          <a:xfrm>
            <a:off x="211694" y="3872276"/>
            <a:ext cx="2636443" cy="2486746"/>
            <a:chOff x="408464" y="3872276"/>
            <a:chExt cx="2636443" cy="248674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C8F863B-639C-B048-B493-5374C1383000}"/>
                </a:ext>
              </a:extLst>
            </p:cNvPr>
            <p:cNvSpPr/>
            <p:nvPr/>
          </p:nvSpPr>
          <p:spPr>
            <a:xfrm>
              <a:off x="408464" y="4219987"/>
              <a:ext cx="2636443" cy="21390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 descr="A close up of a sign&#10;&#10;Description automatically generated">
              <a:extLst>
                <a:ext uri="{FF2B5EF4-FFF2-40B4-BE49-F238E27FC236}">
                  <a16:creationId xmlns:a16="http://schemas.microsoft.com/office/drawing/2014/main" id="{7B6111C1-4052-DC44-8D96-42FA1028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5" y="3872276"/>
              <a:ext cx="839792" cy="60185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B0A6948-8610-9F44-B781-7C7B06B0D787}"/>
              </a:ext>
            </a:extLst>
          </p:cNvPr>
          <p:cNvGrpSpPr/>
          <p:nvPr/>
        </p:nvGrpSpPr>
        <p:grpSpPr>
          <a:xfrm>
            <a:off x="958227" y="4835481"/>
            <a:ext cx="1476374" cy="901701"/>
            <a:chOff x="1154997" y="4835481"/>
            <a:chExt cx="1476374" cy="90170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686DEA-9858-3042-A658-363F278E0C59}"/>
                </a:ext>
              </a:extLst>
            </p:cNvPr>
            <p:cNvSpPr/>
            <p:nvPr/>
          </p:nvSpPr>
          <p:spPr>
            <a:xfrm>
              <a:off x="1154998" y="4835482"/>
              <a:ext cx="1476373" cy="901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for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00B0F0"/>
                  </a:solidFill>
                </a:rPr>
                <a:t>in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accent6"/>
                  </a:solidFill>
                </a:rPr>
                <a:t>range(</a:t>
              </a:r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en-US" sz="1400" dirty="0"/>
                <a:t>  </a:t>
              </a:r>
              <a:r>
                <a:rPr lang="en-US" sz="1400" dirty="0">
                  <a:solidFill>
                    <a:schemeClr val="accent6"/>
                  </a:solidFill>
                </a:rPr>
                <a:t>print(</a:t>
              </a:r>
              <a:r>
                <a:rPr lang="en-US" sz="1400" dirty="0">
                  <a:solidFill>
                    <a:schemeClr val="bg1"/>
                  </a:solidFill>
                </a:rPr>
                <a:t>x</a:t>
              </a:r>
              <a:r>
                <a:rPr lang="en-US" sz="1400" dirty="0">
                  <a:solidFill>
                    <a:schemeClr val="accent6"/>
                  </a:solidFill>
                </a:rPr>
                <a:t>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A5581F4-B00C-074A-879C-0F09F2220FAF}"/>
                </a:ext>
              </a:extLst>
            </p:cNvPr>
            <p:cNvSpPr/>
            <p:nvPr/>
          </p:nvSpPr>
          <p:spPr>
            <a:xfrm flipV="1">
              <a:off x="1154997" y="4835481"/>
              <a:ext cx="1476373" cy="1899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1CB2AC2-0B00-9B4E-AEAB-1107059E5999}"/>
                </a:ext>
              </a:extLst>
            </p:cNvPr>
            <p:cNvSpPr/>
            <p:nvPr/>
          </p:nvSpPr>
          <p:spPr>
            <a:xfrm>
              <a:off x="1203417" y="4895515"/>
              <a:ext cx="69850" cy="698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2191B9-A9D7-8346-8AD9-2DF2F307B01B}"/>
                </a:ext>
              </a:extLst>
            </p:cNvPr>
            <p:cNvSpPr/>
            <p:nvPr/>
          </p:nvSpPr>
          <p:spPr>
            <a:xfrm>
              <a:off x="1321686" y="4897314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4942296-9596-1A4A-A894-F86ABE64D776}"/>
                </a:ext>
              </a:extLst>
            </p:cNvPr>
            <p:cNvSpPr/>
            <p:nvPr/>
          </p:nvSpPr>
          <p:spPr>
            <a:xfrm>
              <a:off x="1436781" y="4895515"/>
              <a:ext cx="69850" cy="698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5" name="Picture 154" descr="A picture containing clock&#10;&#10;Description automatically generated">
            <a:extLst>
              <a:ext uri="{FF2B5EF4-FFF2-40B4-BE49-F238E27FC236}">
                <a16:creationId xmlns:a16="http://schemas.microsoft.com/office/drawing/2014/main" id="{24766F4C-19E6-3546-BE9C-19823F93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1" y="4336816"/>
            <a:ext cx="901701" cy="901701"/>
          </a:xfrm>
          <a:prstGeom prst="rect">
            <a:avLst/>
          </a:prstGeom>
        </p:spPr>
      </p:pic>
      <p:pic>
        <p:nvPicPr>
          <p:cNvPr id="156" name="Picture 155" descr="A close up of a logo&#10;&#10;Description automatically generated">
            <a:extLst>
              <a:ext uri="{FF2B5EF4-FFF2-40B4-BE49-F238E27FC236}">
                <a16:creationId xmlns:a16="http://schemas.microsoft.com/office/drawing/2014/main" id="{EA581F75-7CAE-C947-9E3B-1AC22C18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2515" y="4346006"/>
            <a:ext cx="874962" cy="772288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AA9F4D46-4982-1A4D-A4CA-F4D6A50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4" y="5275713"/>
            <a:ext cx="900556" cy="1043501"/>
          </a:xfrm>
          <a:prstGeom prst="rect">
            <a:avLst/>
          </a:prstGeom>
        </p:spPr>
      </p:pic>
      <p:pic>
        <p:nvPicPr>
          <p:cNvPr id="158" name="Picture 157" descr="A close up of a sign&#10;&#10;Description automatically generated">
            <a:extLst>
              <a:ext uri="{FF2B5EF4-FFF2-40B4-BE49-F238E27FC236}">
                <a16:creationId xmlns:a16="http://schemas.microsoft.com/office/drawing/2014/main" id="{ADF2E209-B954-2A48-A945-04000C4D3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591" y="5376629"/>
            <a:ext cx="742032" cy="838981"/>
          </a:xfrm>
          <a:prstGeom prst="rect">
            <a:avLst/>
          </a:prstGeom>
        </p:spPr>
      </p:pic>
      <p:pic>
        <p:nvPicPr>
          <p:cNvPr id="159" name="Picture 158" descr="A close up of a sign&#10;&#10;Description automatically generated">
            <a:extLst>
              <a:ext uri="{FF2B5EF4-FFF2-40B4-BE49-F238E27FC236}">
                <a16:creationId xmlns:a16="http://schemas.microsoft.com/office/drawing/2014/main" id="{E55C5028-5D16-0841-82EE-326F9618B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662" y="4437326"/>
            <a:ext cx="612361" cy="612361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F1538-DD88-6E47-AD4B-EEA989CC49DE}"/>
              </a:ext>
            </a:extLst>
          </p:cNvPr>
          <p:cNvGrpSpPr/>
          <p:nvPr/>
        </p:nvGrpSpPr>
        <p:grpSpPr>
          <a:xfrm>
            <a:off x="6258519" y="3940601"/>
            <a:ext cx="1308484" cy="957330"/>
            <a:chOff x="7023493" y="4219768"/>
            <a:chExt cx="1308484" cy="95733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2A4A6-62A3-D641-B7AF-0067683A7487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A close up of a sign&#10;&#10;Description automatically generated">
              <a:extLst>
                <a:ext uri="{FF2B5EF4-FFF2-40B4-BE49-F238E27FC236}">
                  <a16:creationId xmlns:a16="http://schemas.microsoft.com/office/drawing/2014/main" id="{E27FD531-EE8E-9449-A6E7-91CDB42D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8A5F12-C1F2-4049-B2CF-E1DF6E0C5624}"/>
              </a:ext>
            </a:extLst>
          </p:cNvPr>
          <p:cNvGrpSpPr/>
          <p:nvPr/>
        </p:nvGrpSpPr>
        <p:grpSpPr>
          <a:xfrm>
            <a:off x="7657587" y="3935941"/>
            <a:ext cx="1308484" cy="957330"/>
            <a:chOff x="7023493" y="4219768"/>
            <a:chExt cx="1308484" cy="95733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57701B-C673-2947-BC4A-456E59E0C0F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 descr="A close up of a sign&#10;&#10;Description automatically generated">
              <a:extLst>
                <a:ext uri="{FF2B5EF4-FFF2-40B4-BE49-F238E27FC236}">
                  <a16:creationId xmlns:a16="http://schemas.microsoft.com/office/drawing/2014/main" id="{39D0D5EB-021E-2C4D-ABF1-7B60B493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CB5F0D-5D3D-D04A-84F7-F1F43B2B99AA}"/>
              </a:ext>
            </a:extLst>
          </p:cNvPr>
          <p:cNvGrpSpPr/>
          <p:nvPr/>
        </p:nvGrpSpPr>
        <p:grpSpPr>
          <a:xfrm>
            <a:off x="6258518" y="4797048"/>
            <a:ext cx="1308484" cy="957330"/>
            <a:chOff x="7023493" y="4219768"/>
            <a:chExt cx="1308484" cy="95733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BA8D40-4871-7243-8CD1-9EE0A37B4125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 descr="A close up of a sign&#10;&#10;Description automatically generated">
              <a:extLst>
                <a:ext uri="{FF2B5EF4-FFF2-40B4-BE49-F238E27FC236}">
                  <a16:creationId xmlns:a16="http://schemas.microsoft.com/office/drawing/2014/main" id="{A96D3990-F278-104F-9422-F08B9C6A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6F56C0-C275-D648-A829-7B996EC1B1E6}"/>
              </a:ext>
            </a:extLst>
          </p:cNvPr>
          <p:cNvGrpSpPr/>
          <p:nvPr/>
        </p:nvGrpSpPr>
        <p:grpSpPr>
          <a:xfrm>
            <a:off x="7662364" y="4790264"/>
            <a:ext cx="1308484" cy="957330"/>
            <a:chOff x="7023493" y="4219768"/>
            <a:chExt cx="1308484" cy="95733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E165A35-913F-1445-8ACE-C33B1670799C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 descr="A close up of a sign&#10;&#10;Description automatically generated">
              <a:extLst>
                <a:ext uri="{FF2B5EF4-FFF2-40B4-BE49-F238E27FC236}">
                  <a16:creationId xmlns:a16="http://schemas.microsoft.com/office/drawing/2014/main" id="{4D4D9D44-BCCF-F14A-AA6F-9C5BA763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0B5ACD-F71A-4846-8F9E-36CF67F7CA94}"/>
              </a:ext>
            </a:extLst>
          </p:cNvPr>
          <p:cNvGrpSpPr/>
          <p:nvPr/>
        </p:nvGrpSpPr>
        <p:grpSpPr>
          <a:xfrm>
            <a:off x="6258518" y="5653495"/>
            <a:ext cx="1308484" cy="957330"/>
            <a:chOff x="7023493" y="4219768"/>
            <a:chExt cx="1308484" cy="95733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FBCC533-F104-D245-804A-8BF70478EF74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 descr="A close up of a sign&#10;&#10;Description automatically generated">
              <a:extLst>
                <a:ext uri="{FF2B5EF4-FFF2-40B4-BE49-F238E27FC236}">
                  <a16:creationId xmlns:a16="http://schemas.microsoft.com/office/drawing/2014/main" id="{30101248-E421-D544-B413-CA57FBC4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380860-CECA-2746-8E8A-637248B79A08}"/>
              </a:ext>
            </a:extLst>
          </p:cNvPr>
          <p:cNvGrpSpPr/>
          <p:nvPr/>
        </p:nvGrpSpPr>
        <p:grpSpPr>
          <a:xfrm>
            <a:off x="7657586" y="5653495"/>
            <a:ext cx="1308484" cy="957330"/>
            <a:chOff x="7023493" y="4219768"/>
            <a:chExt cx="1308484" cy="95733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A466BE-EB49-BA43-9D95-36F338ABACA0}"/>
                </a:ext>
              </a:extLst>
            </p:cNvPr>
            <p:cNvSpPr/>
            <p:nvPr/>
          </p:nvSpPr>
          <p:spPr>
            <a:xfrm>
              <a:off x="7023493" y="4391026"/>
              <a:ext cx="1308484" cy="7860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 descr="A close up of a sign&#10;&#10;Description automatically generated">
              <a:extLst>
                <a:ext uri="{FF2B5EF4-FFF2-40B4-BE49-F238E27FC236}">
                  <a16:creationId xmlns:a16="http://schemas.microsoft.com/office/drawing/2014/main" id="{6D658DF5-4FE4-EF4C-9219-625C4A52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6571" y="4219768"/>
              <a:ext cx="442327" cy="317001"/>
            </a:xfrm>
            <a:prstGeom prst="rect">
              <a:avLst/>
            </a:prstGeom>
          </p:spPr>
        </p:pic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BFF5A8-537F-7C4F-9934-EDE6E84AE569}"/>
              </a:ext>
            </a:extLst>
          </p:cNvPr>
          <p:cNvSpPr/>
          <p:nvPr/>
        </p:nvSpPr>
        <p:spPr>
          <a:xfrm>
            <a:off x="7075760" y="4520520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0D3F8E-85A2-F941-A794-5CE9659282B1}"/>
              </a:ext>
            </a:extLst>
          </p:cNvPr>
          <p:cNvSpPr/>
          <p:nvPr/>
        </p:nvSpPr>
        <p:spPr>
          <a:xfrm>
            <a:off x="7075759" y="5105603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8A6E40C-53A4-F744-9486-1B3157F00E9C}"/>
              </a:ext>
            </a:extLst>
          </p:cNvPr>
          <p:cNvSpPr/>
          <p:nvPr/>
        </p:nvSpPr>
        <p:spPr>
          <a:xfrm>
            <a:off x="7075759" y="5698998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357B442-33B9-2647-8019-690F590DF6C6}"/>
              </a:ext>
            </a:extLst>
          </p:cNvPr>
          <p:cNvSpPr/>
          <p:nvPr/>
        </p:nvSpPr>
        <p:spPr>
          <a:xfrm>
            <a:off x="7790875" y="4255415"/>
            <a:ext cx="1041903" cy="5336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7A8D410-757D-174F-900A-EACEDCA91546}"/>
              </a:ext>
            </a:extLst>
          </p:cNvPr>
          <p:cNvSpPr/>
          <p:nvPr/>
        </p:nvSpPr>
        <p:spPr>
          <a:xfrm>
            <a:off x="7790875" y="5114049"/>
            <a:ext cx="1041903" cy="5336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0E1694-2F83-8C49-8891-BEE04866BE76}"/>
              </a:ext>
            </a:extLst>
          </p:cNvPr>
          <p:cNvSpPr/>
          <p:nvPr/>
        </p:nvSpPr>
        <p:spPr>
          <a:xfrm>
            <a:off x="7790875" y="5983599"/>
            <a:ext cx="1041903" cy="53360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pic>
        <p:nvPicPr>
          <p:cNvPr id="184" name="Picture 183" descr="A flat screen television&#10;&#10;Description automatically generated">
            <a:extLst>
              <a:ext uri="{FF2B5EF4-FFF2-40B4-BE49-F238E27FC236}">
                <a16:creationId xmlns:a16="http://schemas.microsoft.com/office/drawing/2014/main" id="{A0B2FA48-3610-1E4D-A797-18D53F61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5161" y="4462180"/>
            <a:ext cx="2949016" cy="169914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95ABC4-BDC7-F546-9EFA-3B284253ED2C}"/>
              </a:ext>
            </a:extLst>
          </p:cNvPr>
          <p:cNvGrpSpPr/>
          <p:nvPr/>
        </p:nvGrpSpPr>
        <p:grpSpPr>
          <a:xfrm>
            <a:off x="9828092" y="4477489"/>
            <a:ext cx="1663154" cy="1274771"/>
            <a:chOff x="9828092" y="4477489"/>
            <a:chExt cx="1663154" cy="1274771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4941DB4-9539-DA4E-9ABD-AC6BF47B147B}"/>
                </a:ext>
              </a:extLst>
            </p:cNvPr>
            <p:cNvSpPr/>
            <p:nvPr/>
          </p:nvSpPr>
          <p:spPr>
            <a:xfrm>
              <a:off x="9828092" y="4693181"/>
              <a:ext cx="1663154" cy="105907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Picture 186" descr="A close up of a sign&#10;&#10;Description automatically generated">
              <a:extLst>
                <a:ext uri="{FF2B5EF4-FFF2-40B4-BE49-F238E27FC236}">
                  <a16:creationId xmlns:a16="http://schemas.microsoft.com/office/drawing/2014/main" id="{75A5B006-88F9-A349-AF21-ED1AA534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691" y="4477489"/>
              <a:ext cx="442327" cy="317001"/>
            </a:xfrm>
            <a:prstGeom prst="rect">
              <a:avLst/>
            </a:prstGeom>
          </p:spPr>
        </p:pic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1739E3B4-0D20-6D40-BCE2-D9C966C0F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333" y="4877807"/>
            <a:ext cx="617677" cy="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0429 0.15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7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0521 0.15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5612 -0.0388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94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5638 0.0020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5586 0.045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1" grpId="0" animBg="1"/>
      <p:bldP spid="142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1889</TotalTime>
  <Words>2544</Words>
  <Application>Microsoft Macintosh PowerPoint</Application>
  <PresentationFormat>Widescreen</PresentationFormat>
  <Paragraphs>586</Paragraphs>
  <Slides>75</Slides>
  <Notes>69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Andale Mono</vt:lpstr>
      <vt:lpstr>Arial</vt:lpstr>
      <vt:lpstr>Calibri</vt:lpstr>
      <vt:lpstr>Calibri Light</vt:lpstr>
      <vt:lpstr>Office Theme</vt:lpstr>
      <vt:lpstr>Introduction To Docker</vt:lpstr>
      <vt:lpstr>If you want hands-on practice…</vt:lpstr>
      <vt:lpstr>Part I</vt:lpstr>
      <vt:lpstr>Why Does Does Docker Matter?</vt:lpstr>
      <vt:lpstr>What is Docker?</vt:lpstr>
      <vt:lpstr>What is Container?</vt:lpstr>
      <vt:lpstr>Comparing Virtual Machines and Containers</vt:lpstr>
      <vt:lpstr>Virtual Machine and Container Architecture</vt:lpstr>
      <vt:lpstr>Wins for Docker</vt:lpstr>
      <vt:lpstr>Docker Engine Overview</vt:lpstr>
      <vt:lpstr>The Docker Architecture</vt:lpstr>
      <vt:lpstr>Part II</vt:lpstr>
      <vt:lpstr>Sign In to Docker Desktop</vt:lpstr>
      <vt:lpstr>Verify Your Docker Installation</vt:lpstr>
      <vt:lpstr>PowerPoint Presentation</vt:lpstr>
      <vt:lpstr>PowerPoint Presentation</vt:lpstr>
      <vt:lpstr>PowerPoint Presentation</vt:lpstr>
      <vt:lpstr>Part III</vt:lpstr>
      <vt:lpstr>Docker Images</vt:lpstr>
      <vt:lpstr>PowerPoint Presentation</vt:lpstr>
      <vt:lpstr>The Dockerfile</vt:lpstr>
      <vt:lpstr>The Dockerfile</vt:lpstr>
      <vt:lpstr>PowerPoint Presentation</vt:lpstr>
      <vt:lpstr>The FROM Instruction</vt:lpstr>
      <vt:lpstr>PowerPoint Presentation</vt:lpstr>
      <vt:lpstr>The RUN Instruction</vt:lpstr>
      <vt:lpstr>PowerPoint Presentation</vt:lpstr>
      <vt:lpstr>The WORKDIR Instruction</vt:lpstr>
      <vt:lpstr>PowerPoint Presentation</vt:lpstr>
      <vt:lpstr>The COPY Instruction</vt:lpstr>
      <vt:lpstr>PowerPoint Presentation</vt:lpstr>
      <vt:lpstr>The EXPOSE Instruction</vt:lpstr>
      <vt:lpstr>PowerPoint Presentation</vt:lpstr>
      <vt:lpstr>The LABEL Instruction</vt:lpstr>
      <vt:lpstr>PowerPoint Presentation</vt:lpstr>
      <vt:lpstr>The CMD Instruction</vt:lpstr>
      <vt:lpstr>PowerPoint Presentation</vt:lpstr>
      <vt:lpstr>Build Docker Images</vt:lpstr>
      <vt:lpstr>PowerPoint Presentation</vt:lpstr>
      <vt:lpstr>Remove Docker Images</vt:lpstr>
      <vt:lpstr>PowerPoint Presentation</vt:lpstr>
      <vt:lpstr>Docker Image Challenge</vt:lpstr>
      <vt:lpstr>PowerPoint Presentation</vt:lpstr>
      <vt:lpstr>Part IV</vt:lpstr>
      <vt:lpstr>Docker Containers</vt:lpstr>
      <vt:lpstr>PowerPoint Presentation</vt:lpstr>
      <vt:lpstr>Docker Container Command Flags</vt:lpstr>
      <vt:lpstr>Docker Container Command Examples</vt:lpstr>
      <vt:lpstr>Create a Docker Container</vt:lpstr>
      <vt:lpstr>PowerPoint Presentation</vt:lpstr>
      <vt:lpstr>Attach to a Running Container</vt:lpstr>
      <vt:lpstr>PowerPoint Presentation</vt:lpstr>
      <vt:lpstr>Stop a Running Container</vt:lpstr>
      <vt:lpstr>PowerPoint Presentation</vt:lpstr>
      <vt:lpstr>Start a Stopped Container</vt:lpstr>
      <vt:lpstr>PowerPoint Presentation</vt:lpstr>
      <vt:lpstr>Remove a Container</vt:lpstr>
      <vt:lpstr>PowerPoint Presentation</vt:lpstr>
      <vt:lpstr>Create a Docker Container With a Mapped Volume</vt:lpstr>
      <vt:lpstr>PowerPoint Presentation</vt:lpstr>
      <vt:lpstr>Part V</vt:lpstr>
      <vt:lpstr>Docker Quick Hit Topics</vt:lpstr>
      <vt:lpstr>Docker Exec</vt:lpstr>
      <vt:lpstr>PowerPoint Presentation</vt:lpstr>
      <vt:lpstr>Docker Compose</vt:lpstr>
      <vt:lpstr>PowerPoint Presentation</vt:lpstr>
      <vt:lpstr>Cleaning Up</vt:lpstr>
      <vt:lpstr>PowerPoint Presentation</vt:lpstr>
      <vt:lpstr>Docker Compose</vt:lpstr>
      <vt:lpstr>PowerPoint Presentation</vt:lpstr>
      <vt:lpstr>Part VI</vt:lpstr>
      <vt:lpstr>Docker Quiz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Hull, Timothy</dc:creator>
  <cp:lastModifiedBy>Hull, Timothy</cp:lastModifiedBy>
  <cp:revision>114</cp:revision>
  <dcterms:created xsi:type="dcterms:W3CDTF">2020-02-11T00:22:44Z</dcterms:created>
  <dcterms:modified xsi:type="dcterms:W3CDTF">2020-03-12T04:31:59Z</dcterms:modified>
</cp:coreProperties>
</file>